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6.png" ContentType="image/png"/>
  <Override PartName="/ppt/media/image194.png" ContentType="image/png"/>
  <Override PartName="/ppt/media/image125.png" ContentType="image/png"/>
  <Override PartName="/ppt/media/image193.png" ContentType="image/png"/>
  <Override PartName="/ppt/media/image124.png" ContentType="image/png"/>
  <Override PartName="/ppt/media/image192.png" ContentType="image/png"/>
  <Override PartName="/ppt/media/image123.png" ContentType="image/png"/>
  <Override PartName="/ppt/media/image191.png" ContentType="image/png"/>
  <Override PartName="/ppt/media/image122.png" ContentType="image/png"/>
  <Override PartName="/ppt/media/image190.png" ContentType="image/png"/>
  <Override PartName="/ppt/media/image121.png" ContentType="image/png"/>
  <Override PartName="/ppt/media/image116.png" ContentType="image/png"/>
  <Override PartName="/ppt/media/image184.png" ContentType="image/png"/>
  <Override PartName="/ppt/media/image115.png" ContentType="image/png"/>
  <Override PartName="/ppt/media/image183.png" ContentType="image/png"/>
  <Override PartName="/ppt/media/image114.png" ContentType="image/png"/>
  <Override PartName="/ppt/media/image182.png" ContentType="image/png"/>
  <Override PartName="/ppt/media/image113.png" ContentType="image/png"/>
  <Override PartName="/ppt/media/image181.png" ContentType="image/png"/>
  <Override PartName="/ppt/media/image112.png" ContentType="image/png"/>
  <Override PartName="/ppt/media/image180.png" ContentType="image/png"/>
  <Override PartName="/ppt/media/image111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91.png" ContentType="image/png"/>
  <Override PartName="/ppt/media/image119.png" ContentType="image/png"/>
  <Override PartName="/ppt/media/image187.png" ContentType="image/png"/>
  <Override PartName="/ppt/media/image22.png" ContentType="image/png"/>
  <Override PartName="/ppt/media/image90.png" ContentType="image/png"/>
  <Override PartName="/ppt/media/image110.png" ContentType="image/png"/>
  <Override PartName="/ppt/media/image59.png" ContentType="image/png"/>
  <Override PartName="/ppt/media/image118.png" ContentType="image/png"/>
  <Override PartName="/ppt/media/image186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185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2.png" ContentType="image/png"/>
  <Override PartName="/ppt/media/image31.png" ContentType="image/png"/>
  <Override PartName="/ppt/media/image9.png" ContentType="image/png"/>
  <Override PartName="/ppt/media/image25.png" ContentType="image/png"/>
  <Override PartName="/ppt/media/image93.png" ContentType="image/png"/>
  <Override PartName="/ppt/media/image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40.png" ContentType="image/png"/>
  <Override PartName="/ppt/media/image138.png" ContentType="image/png"/>
  <Override PartName="/ppt/media/image41.png" ContentType="image/png"/>
  <Override PartName="/ppt/media/image139.png" ContentType="image/png"/>
  <Override PartName="/ppt/media/image42.png" ContentType="image/png"/>
  <Override PartName="/ppt/media/image140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50.png" ContentType="image/png"/>
  <Override PartName="/ppt/media/image148.png" ContentType="image/png"/>
  <Override PartName="/ppt/media/image51.png" ContentType="image/png"/>
  <Override PartName="/ppt/media/image149.png" ContentType="image/png"/>
  <Override PartName="/ppt/media/image52.png" ContentType="image/png"/>
  <Override PartName="/ppt/media/image206.png" ContentType="image/png"/>
  <Override PartName="/ppt/media/image207.png" ContentType="image/png"/>
  <Override PartName="/ppt/media/image208.png" ContentType="image/png"/>
  <Override PartName="/ppt/media/image210.png" ContentType="image/png"/>
  <Override PartName="/ppt/media/image54.png" ContentType="image/png"/>
  <Override PartName="/ppt/media/image164.png" ContentType="image/png"/>
  <Override PartName="/ppt/media/image209.png" ContentType="image/png"/>
  <Override PartName="/ppt/media/image211.png" ContentType="image/png"/>
  <Override PartName="/ppt/media/image55.png" ContentType="image/png"/>
  <Override PartName="/ppt/media/image165.png" ContentType="image/png"/>
  <Override PartName="/ppt/media/image34.png" ContentType="image/png"/>
  <Override PartName="/ppt/media/image212.png" ContentType="image/png"/>
  <Override PartName="/ppt/media/image56.png" ContentType="image/png"/>
  <Override PartName="/ppt/media/image166.png" ContentType="image/png"/>
  <Override PartName="/ppt/media/image129.png" ContentType="image/png"/>
  <Override PartName="/ppt/media/image197.png" ContentType="image/png"/>
  <Override PartName="/ppt/media/image35.png" ContentType="image/png"/>
  <Override PartName="/ppt/media/image160.png" ContentType="image/png"/>
  <Override PartName="/ppt/media/image213.png" ContentType="image/png"/>
  <Override PartName="/ppt/media/image130.png" ContentType="image/png"/>
  <Override PartName="/ppt/media/image167.png" ContentType="image/png"/>
  <Override PartName="/ppt/media/image161.png" ContentType="image/png"/>
  <Override PartName="/ppt/media/image198.png" ContentType="image/png"/>
  <Override PartName="/ppt/media/image36.png" ContentType="image/png"/>
  <Override PartName="/ppt/media/image214.png" ContentType="image/png"/>
  <Override PartName="/ppt/media/image131.png" ContentType="image/png"/>
  <Override PartName="/ppt/media/image168.png" ContentType="image/png"/>
  <Override PartName="/ppt/media/image162.png" ContentType="image/png"/>
  <Override PartName="/ppt/media/image199.png" ContentType="image/png"/>
  <Override PartName="/ppt/media/image37.png" ContentType="image/png"/>
  <Override PartName="/ppt/media/image215.png" ContentType="image/png"/>
  <Override PartName="/ppt/media/image132.png" ContentType="image/png"/>
  <Override PartName="/ppt/media/image169.png" ContentType="image/png"/>
  <Override PartName="/ppt/media/image163.png" ContentType="image/png"/>
  <Override PartName="/ppt/media/image216.png" ContentType="image/png"/>
  <Override PartName="/ppt/media/image150.png" ContentType="image/png"/>
  <Override PartName="/ppt/media/image203.png" ContentType="image/png"/>
  <Override PartName="/ppt/media/image47.png" ContentType="image/png"/>
  <Override PartName="/ppt/media/image202.png" ContentType="image/png"/>
  <Override PartName="/ppt/media/image46.png" ContentType="image/png"/>
  <Override PartName="/ppt/media/image201.png" ContentType="image/png"/>
  <Override PartName="/ppt/media/image45.png" ContentType="image/png"/>
  <Override PartName="/ppt/media/image200.png" ContentType="image/png"/>
  <Override PartName="/ppt/media/image44.png" ContentType="image/png"/>
  <Override PartName="/ppt/media/image152.png" ContentType="image/png"/>
  <Override PartName="/ppt/media/image205.png" ContentType="image/png"/>
  <Override PartName="/ppt/media/image49.png" ContentType="image/png"/>
  <Override PartName="/ppt/media/image100.png" ContentType="image/png"/>
  <Override PartName="/ppt/media/image189.png" ContentType="image/png"/>
  <Override PartName="/ppt/media/image151.png" ContentType="image/png"/>
  <Override PartName="/ppt/media/image204.png" ContentType="image/png"/>
  <Override PartName="/ppt/media/image48.png" ContentType="image/png"/>
  <Override PartName="/ppt/media/image188.png" ContentType="image/png"/>
  <Override PartName="/ppt/media/image142.png" ContentType="image/png"/>
  <Override PartName="/ppt/media/image179.png" ContentType="image/png"/>
  <Override PartName="/ppt/media/image14.png" ContentType="image/png"/>
  <Override PartName="/ppt/media/image82.png" ContentType="image/png"/>
  <Override PartName="/ppt/media/image141.png" ContentType="image/png"/>
  <Override PartName="/ppt/media/image178.png" ContentType="image/png"/>
  <Override PartName="/ppt/media/image196.png" ContentType="image/png"/>
  <Override PartName="/ppt/media/image128.png" ContentType="image/png"/>
  <Override PartName="/ppt/media/image53.png" ContentType="image/png"/>
  <Override PartName="/ppt/media/image43.png" ContentType="image/png"/>
  <Override PartName="/ppt/media/image33.png" ContentType="image/png"/>
  <Override PartName="/ppt/media/image195.png" ContentType="image/png"/>
  <Override PartName="/ppt/media/image127.png" ContentType="image/png"/>
  <Override PartName="/ppt/media/image39.png" ContentType="image/png"/>
  <Override PartName="/ppt/media/image153.png" ContentType="image/png"/>
  <Override PartName="/ppt/media/image1.png" ContentType="image/png"/>
  <Override PartName="/ppt/media/image81.png" ContentType="image/png"/>
  <Override PartName="/ppt/media/image13.png" ContentType="image/png"/>
  <Override PartName="/ppt/media/image38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177.png" ContentType="image/png"/>
  <Override PartName="/ppt/media/image109.png" ContentType="image/png"/>
  <Override PartName="/ppt/media/image80.png" ContentType="image/png"/>
  <Override PartName="/ppt/media/image12.png" ContentType="image/png"/>
  <Override PartName="/ppt/media/image159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11.png" ContentType="image/png"/>
  <Override PartName="/ppt/media/image108.png" ContentType="image/png"/>
  <Override PartName="/ppt/media/image176.png" ContentType="image/png"/>
  <Override PartName="/ppt/media/image158.png" ContentType="image/png"/>
  <Override PartName="/ppt/media/image6.png" ContentType="image/png"/>
  <Override PartName="/ppt/media/image15.png" ContentType="image/png"/>
  <Override PartName="/ppt/media/image83.png" ContentType="image/png"/>
  <Override PartName="/ppt/media/image18.png" ContentType="image/png"/>
  <Override PartName="/ppt/media/image86.png" ContentType="image/png"/>
  <Override PartName="/ppt/media/image10.png" ContentType="image/png"/>
  <Override PartName="/ppt/media/image175.png" ContentType="image/png"/>
  <Override PartName="/ppt/media/image107.png" ContentType="image/png"/>
  <Override PartName="/ppt/media/image5.png" ContentType="image/png"/>
  <Override PartName="/ppt/media/image157.png" ContentType="image/png"/>
  <Override PartName="/ppt/media/image4.png" ContentType="image/png"/>
  <Override PartName="/ppt/media/image156.png" ContentType="image/png"/>
  <Override PartName="/ppt/media/image3.png" ContentType="image/png"/>
  <Override PartName="/ppt/media/image155.png" ContentType="image/png"/>
  <Override PartName="/ppt/media/image26.png" ContentType="image/png"/>
  <Override PartName="/ppt/media/image94.png" ContentType="image/png"/>
  <Override PartName="/ppt/media/image2.png" ContentType="image/png"/>
  <Override PartName="/ppt/media/image154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C0B129-CE20-4CBF-90BE-0B6DEF6C39C8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0CD169-3D8C-4BA4-948C-E66BCA786AD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D40EA12-122A-404C-8C86-D8BCC6A293D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84AB3CB-D7F5-4C30-9697-42E033259E79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C87319-928C-4855-9B91-49D512A3287F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8B5B4A-A488-4A1E-AE1A-3DC2F85F75C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66344D-259D-4B67-B717-666DD8B73697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BF85A0-4482-4847-B0DF-36BFB89F76EB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8C21F7-E04A-4CF7-BEDA-E473E880C452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5FD765-E386-48AC-80BD-16CF18E5C7CB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A220BC-0727-40D5-959C-CCC2FAC5A28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29DAF3-F715-4605-AB5A-664B08AE0043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9ECC85-B7B5-49D9-8F0E-18CB2F0D69C4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859A81-F2FA-473D-B6C1-CDDE1D098BC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A3F42A-1085-46AE-ABEA-D057CF87408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CBF087-DD36-430E-87F9-67EF780340F7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DBFFBD-41CC-4528-9548-2A10734A366A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F378CDB-8602-4E18-9981-9FC53B04162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B0E4F11-5660-40F5-B034-12A6AD95013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3BA0AE-BDFB-4064-A71F-67D97FCD6D7E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C394B4-C4C2-4A4D-B8D9-2DD8BBCABC0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61F04A5-2581-477B-A877-983A8C472F0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28D569-E253-46CA-86A8-7ABDD64FF30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FB391BB-80A4-459A-B003-DD17750595E9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BE07ECC-7A20-4561-8E62-A7D9AEE3AE3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单击以编辑标题文本格式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点击以编辑提纲文本格式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第二提纲级别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第三提纲级别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第四提纲级别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第五提纲级别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第六提纲级别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第七提纲级别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68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708FD3A-9C12-4A33-9018-232C81532CFB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&lt;编号&gt;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单击以编辑标题文本格式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点击以编辑提纲文本格式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第二提纲级别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第三提纲级别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第四提纲级别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第五提纲级别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第六提纲级别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第七提纲级别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43.png"/><Relationship Id="rId26" Type="http://schemas.openxmlformats.org/officeDocument/2006/relationships/image" Target="../media/image144.png"/><Relationship Id="rId27" Type="http://schemas.openxmlformats.org/officeDocument/2006/relationships/image" Target="../media/image145.png"/><Relationship Id="rId28" Type="http://schemas.openxmlformats.org/officeDocument/2006/relationships/image" Target="../media/image146.png"/><Relationship Id="rId29" Type="http://schemas.openxmlformats.org/officeDocument/2006/relationships/image" Target="../media/image147.png"/><Relationship Id="rId30" Type="http://schemas.openxmlformats.org/officeDocument/2006/relationships/image" Target="../media/image148.png"/><Relationship Id="rId31" Type="http://schemas.openxmlformats.org/officeDocument/2006/relationships/image" Target="../media/image149.png"/><Relationship Id="rId32" Type="http://schemas.openxmlformats.org/officeDocument/2006/relationships/image" Target="../media/image150.png"/><Relationship Id="rId33" Type="http://schemas.openxmlformats.org/officeDocument/2006/relationships/image" Target="../media/image151.png"/><Relationship Id="rId34" Type="http://schemas.openxmlformats.org/officeDocument/2006/relationships/image" Target="../media/image152.png"/><Relationship Id="rId35" Type="http://schemas.openxmlformats.org/officeDocument/2006/relationships/image" Target="../media/image153.png"/><Relationship Id="rId36" Type="http://schemas.openxmlformats.org/officeDocument/2006/relationships/image" Target="../media/image154.png"/><Relationship Id="rId37" Type="http://schemas.openxmlformats.org/officeDocument/2006/relationships/image" Target="../media/image155.png"/><Relationship Id="rId38" Type="http://schemas.openxmlformats.org/officeDocument/2006/relationships/image" Target="../media/image156.png"/><Relationship Id="rId39" Type="http://schemas.openxmlformats.org/officeDocument/2006/relationships/image" Target="../media/image157.png"/><Relationship Id="rId40" Type="http://schemas.openxmlformats.org/officeDocument/2006/relationships/image" Target="../media/image158.png"/><Relationship Id="rId41" Type="http://schemas.openxmlformats.org/officeDocument/2006/relationships/image" Target="../media/image159.png"/><Relationship Id="rId42" Type="http://schemas.openxmlformats.org/officeDocument/2006/relationships/image" Target="../media/image160.png"/><Relationship Id="rId43" Type="http://schemas.openxmlformats.org/officeDocument/2006/relationships/image" Target="../media/image161.png"/><Relationship Id="rId44" Type="http://schemas.openxmlformats.org/officeDocument/2006/relationships/image" Target="../media/image162.png"/><Relationship Id="rId45" Type="http://schemas.openxmlformats.org/officeDocument/2006/relationships/image" Target="../media/image163.png"/><Relationship Id="rId46" Type="http://schemas.openxmlformats.org/officeDocument/2006/relationships/image" Target="../media/image164.png"/><Relationship Id="rId47" Type="http://schemas.openxmlformats.org/officeDocument/2006/relationships/image" Target="../media/image165.png"/><Relationship Id="rId48" Type="http://schemas.openxmlformats.org/officeDocument/2006/relationships/image" Target="../media/image166.png"/><Relationship Id="rId49" Type="http://schemas.openxmlformats.org/officeDocument/2006/relationships/image" Target="../media/image167.png"/><Relationship Id="rId50" Type="http://schemas.openxmlformats.org/officeDocument/2006/relationships/image" Target="../media/image168.png"/><Relationship Id="rId51" Type="http://schemas.openxmlformats.org/officeDocument/2006/relationships/image" Target="../media/image169.png"/><Relationship Id="rId52" Type="http://schemas.openxmlformats.org/officeDocument/2006/relationships/image" Target="../media/image170.png"/><Relationship Id="rId53" Type="http://schemas.openxmlformats.org/officeDocument/2006/relationships/image" Target="../media/image171.png"/><Relationship Id="rId54" Type="http://schemas.openxmlformats.org/officeDocument/2006/relationships/image" Target="../media/image172.png"/><Relationship Id="rId55" Type="http://schemas.openxmlformats.org/officeDocument/2006/relationships/image" Target="../media/image173.png"/><Relationship Id="rId56" Type="http://schemas.openxmlformats.org/officeDocument/2006/relationships/image" Target="../media/image174.png"/><Relationship Id="rId57" Type="http://schemas.openxmlformats.org/officeDocument/2006/relationships/image" Target="../media/image175.png"/><Relationship Id="rId58" Type="http://schemas.openxmlformats.org/officeDocument/2006/relationships/image" Target="../media/image176.png"/><Relationship Id="rId59" Type="http://schemas.openxmlformats.org/officeDocument/2006/relationships/image" Target="../media/image177.png"/><Relationship Id="rId60" Type="http://schemas.openxmlformats.org/officeDocument/2006/relationships/image" Target="../media/image178.png"/><Relationship Id="rId61" Type="http://schemas.openxmlformats.org/officeDocument/2006/relationships/image" Target="../media/image179.png"/><Relationship Id="rId62" Type="http://schemas.openxmlformats.org/officeDocument/2006/relationships/image" Target="../media/image180.png"/><Relationship Id="rId63" Type="http://schemas.openxmlformats.org/officeDocument/2006/relationships/image" Target="../media/image181.png"/><Relationship Id="rId64" Type="http://schemas.openxmlformats.org/officeDocument/2006/relationships/image" Target="../media/image182.png"/><Relationship Id="rId65" Type="http://schemas.openxmlformats.org/officeDocument/2006/relationships/image" Target="../media/image183.png"/><Relationship Id="rId66" Type="http://schemas.openxmlformats.org/officeDocument/2006/relationships/image" Target="../media/image184.png"/><Relationship Id="rId67" Type="http://schemas.openxmlformats.org/officeDocument/2006/relationships/image" Target="../media/image185.png"/><Relationship Id="rId68" Type="http://schemas.openxmlformats.org/officeDocument/2006/relationships/image" Target="../media/image186.png"/><Relationship Id="rId69" Type="http://schemas.openxmlformats.org/officeDocument/2006/relationships/image" Target="../media/image187.png"/><Relationship Id="rId70" Type="http://schemas.openxmlformats.org/officeDocument/2006/relationships/image" Target="../media/image188.png"/><Relationship Id="rId71" Type="http://schemas.openxmlformats.org/officeDocument/2006/relationships/image" Target="../media/image189.png"/><Relationship Id="rId72" Type="http://schemas.openxmlformats.org/officeDocument/2006/relationships/image" Target="../media/image190.png"/><Relationship Id="rId73" Type="http://schemas.openxmlformats.org/officeDocument/2006/relationships/image" Target="../media/image191.png"/><Relationship Id="rId74" Type="http://schemas.openxmlformats.org/officeDocument/2006/relationships/image" Target="../media/image192.png"/><Relationship Id="rId75" Type="http://schemas.openxmlformats.org/officeDocument/2006/relationships/image" Target="../media/image193.png"/><Relationship Id="rId76" Type="http://schemas.openxmlformats.org/officeDocument/2006/relationships/image" Target="../media/image194.png"/><Relationship Id="rId77" Type="http://schemas.openxmlformats.org/officeDocument/2006/relationships/image" Target="../media/image195.png"/><Relationship Id="rId78" Type="http://schemas.openxmlformats.org/officeDocument/2006/relationships/image" Target="../media/image196.png"/><Relationship Id="rId79" Type="http://schemas.openxmlformats.org/officeDocument/2006/relationships/image" Target="../media/image197.png"/><Relationship Id="rId80" Type="http://schemas.openxmlformats.org/officeDocument/2006/relationships/image" Target="../media/image198.png"/><Relationship Id="rId81" Type="http://schemas.openxmlformats.org/officeDocument/2006/relationships/image" Target="../media/image199.png"/><Relationship Id="rId82" Type="http://schemas.openxmlformats.org/officeDocument/2006/relationships/image" Target="../media/image200.png"/><Relationship Id="rId83" Type="http://schemas.openxmlformats.org/officeDocument/2006/relationships/image" Target="../media/image201.png"/><Relationship Id="rId84" Type="http://schemas.openxmlformats.org/officeDocument/2006/relationships/image" Target="../media/image202.png"/><Relationship Id="rId85" Type="http://schemas.openxmlformats.org/officeDocument/2006/relationships/image" Target="../media/image203.png"/><Relationship Id="rId86" Type="http://schemas.openxmlformats.org/officeDocument/2006/relationships/image" Target="../media/image204.png"/><Relationship Id="rId87" Type="http://schemas.openxmlformats.org/officeDocument/2006/relationships/image" Target="../media/image205.png"/><Relationship Id="rId88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22" Type="http://schemas.openxmlformats.org/officeDocument/2006/relationships/image" Target="../media/image66.png"/><Relationship Id="rId23" Type="http://schemas.openxmlformats.org/officeDocument/2006/relationships/image" Target="../media/image67.png"/><Relationship Id="rId24" Type="http://schemas.openxmlformats.org/officeDocument/2006/relationships/image" Target="../media/image68.png"/><Relationship Id="rId25" Type="http://schemas.openxmlformats.org/officeDocument/2006/relationships/image" Target="../media/image69.png"/><Relationship Id="rId26" Type="http://schemas.openxmlformats.org/officeDocument/2006/relationships/image" Target="../media/image70.png"/><Relationship Id="rId27" Type="http://schemas.openxmlformats.org/officeDocument/2006/relationships/image" Target="../media/image71.png"/><Relationship Id="rId28" Type="http://schemas.openxmlformats.org/officeDocument/2006/relationships/image" Target="../media/image72.png"/><Relationship Id="rId29" Type="http://schemas.openxmlformats.org/officeDocument/2006/relationships/image" Target="../media/image73.png"/><Relationship Id="rId30" Type="http://schemas.openxmlformats.org/officeDocument/2006/relationships/image" Target="../media/image74.png"/><Relationship Id="rId31" Type="http://schemas.openxmlformats.org/officeDocument/2006/relationships/image" Target="../media/image75.png"/><Relationship Id="rId32" Type="http://schemas.openxmlformats.org/officeDocument/2006/relationships/image" Target="../media/image76.png"/><Relationship Id="rId3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24" Type="http://schemas.openxmlformats.org/officeDocument/2006/relationships/image" Target="../media/image110.png"/><Relationship Id="rId25" Type="http://schemas.openxmlformats.org/officeDocument/2006/relationships/image" Target="../media/image111.png"/><Relationship Id="rId2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58;p14"/>
          <p:cNvSpPr/>
          <p:nvPr/>
        </p:nvSpPr>
        <p:spPr>
          <a:xfrm>
            <a:off x="2478600" y="1205640"/>
            <a:ext cx="3561120" cy="9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595959"/>
                </a:solidFill>
                <a:latin typeface="Arial"/>
                <a:ea typeface="Arial"/>
              </a:rPr>
              <a:t>2025.1.8</a:t>
            </a:r>
            <a:r>
              <a:rPr b="1" lang="zh-CN" sz="3300" spc="-1" strike="noStrike">
                <a:solidFill>
                  <a:srgbClr val="595959"/>
                </a:solidFill>
                <a:latin typeface="Arial"/>
                <a:ea typeface="Arial"/>
              </a:rPr>
              <a:t>进展汇报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9" name="Google Shape;59;p14"/>
          <p:cNvSpPr/>
          <p:nvPr/>
        </p:nvSpPr>
        <p:spPr>
          <a:xfrm>
            <a:off x="2827800" y="1907280"/>
            <a:ext cx="29988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400" spc="-1" strike="noStrike">
                <a:solidFill>
                  <a:srgbClr val="595959"/>
                </a:solidFill>
                <a:latin typeface="Arial"/>
                <a:ea typeface="Arial"/>
              </a:rPr>
              <a:t>汇报人：张艳歌，姜柳明，李瑞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4190040" y="862560"/>
            <a:ext cx="3921840" cy="302184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860760" y="856800"/>
            <a:ext cx="2847600" cy="2393640"/>
          </a:xfrm>
          <a:prstGeom prst="rect">
            <a:avLst/>
          </a:prstGeom>
          <a:ln w="0">
            <a:noFill/>
          </a:ln>
        </p:spPr>
      </p:pic>
      <p:pic>
        <p:nvPicPr>
          <p:cNvPr id="314" name="" descr=""/>
          <p:cNvPicPr/>
          <p:nvPr/>
        </p:nvPicPr>
        <p:blipFill>
          <a:blip r:embed="rId3"/>
          <a:stretch/>
        </p:blipFill>
        <p:spPr>
          <a:xfrm>
            <a:off x="896400" y="3374280"/>
            <a:ext cx="2653200" cy="1384560"/>
          </a:xfrm>
          <a:prstGeom prst="rect">
            <a:avLst/>
          </a:prstGeom>
          <a:ln w="0">
            <a:noFill/>
          </a:ln>
        </p:spPr>
      </p:pic>
      <p:sp>
        <p:nvSpPr>
          <p:cNvPr id="315" name="Google Shape;575;p 2"/>
          <p:cNvSpPr/>
          <p:nvPr/>
        </p:nvSpPr>
        <p:spPr>
          <a:xfrm>
            <a:off x="161640" y="226440"/>
            <a:ext cx="3448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Result 2.3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Arial"/>
              </a:rPr>
              <a:t>跨时间窗解码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6" name="文本框 9"/>
          <p:cNvSpPr/>
          <p:nvPr/>
        </p:nvSpPr>
        <p:spPr>
          <a:xfrm>
            <a:off x="4592160" y="4281120"/>
            <a:ext cx="104724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不好下结论。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8246160" y="4875840"/>
            <a:ext cx="5983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JLM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135;p18" descr=""/>
          <p:cNvPicPr/>
          <p:nvPr/>
        </p:nvPicPr>
        <p:blipFill>
          <a:blip r:embed="rId1"/>
          <a:stretch/>
        </p:blipFill>
        <p:spPr>
          <a:xfrm>
            <a:off x="1368360" y="2639160"/>
            <a:ext cx="2557080" cy="1940760"/>
          </a:xfrm>
          <a:prstGeom prst="rect">
            <a:avLst/>
          </a:prstGeom>
          <a:ln w="0">
            <a:noFill/>
          </a:ln>
        </p:spPr>
      </p:pic>
      <p:sp>
        <p:nvSpPr>
          <p:cNvPr id="319" name="Google Shape;575;p 1"/>
          <p:cNvSpPr/>
          <p:nvPr/>
        </p:nvSpPr>
        <p:spPr>
          <a:xfrm>
            <a:off x="161640" y="226440"/>
            <a:ext cx="3448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Result 2.4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Arial"/>
              </a:rPr>
              <a:t>相关性降维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2"/>
          <a:stretch/>
        </p:blipFill>
        <p:spPr>
          <a:xfrm>
            <a:off x="816840" y="1029600"/>
            <a:ext cx="3261240" cy="168120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3"/>
          <a:stretch/>
        </p:blipFill>
        <p:spPr>
          <a:xfrm>
            <a:off x="4312440" y="855360"/>
            <a:ext cx="3621960" cy="186696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4"/>
          <a:stretch/>
        </p:blipFill>
        <p:spPr>
          <a:xfrm>
            <a:off x="4173120" y="2723040"/>
            <a:ext cx="4051080" cy="190692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467280" y="1143720"/>
            <a:ext cx="48492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467640" y="1437120"/>
            <a:ext cx="48492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EC0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7640" y="1698480"/>
            <a:ext cx="48492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410760" y="2009520"/>
            <a:ext cx="57744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EC20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363960" y="2279880"/>
            <a:ext cx="70668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allpatch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>
            <a:off x="821880" y="3324960"/>
            <a:ext cx="545760" cy="28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MDS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765680" y="2186280"/>
            <a:ext cx="89244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8000"/>
                </a:solidFill>
                <a:latin typeface="Arial"/>
                <a:ea typeface="Arial"/>
              </a:rPr>
              <a:t>all_Patch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4754160" y="1282680"/>
            <a:ext cx="89244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zh-CN" sz="1200" spc="-1" strike="noStrike">
                <a:solidFill>
                  <a:srgbClr val="3faf46"/>
                </a:solidFill>
                <a:latin typeface="Arial"/>
                <a:ea typeface="Arial"/>
              </a:rPr>
              <a:t>拟合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6327720" y="2086920"/>
            <a:ext cx="1019880" cy="2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22d5b"/>
                </a:solidFill>
                <a:latin typeface="Arial"/>
                <a:ea typeface="Arial"/>
              </a:rPr>
              <a:t>EC</a:t>
            </a:r>
            <a:r>
              <a:rPr b="1" lang="zh-CN" sz="1200" spc="-1" strike="noStrike">
                <a:solidFill>
                  <a:srgbClr val="000000"/>
                </a:solidFill>
                <a:latin typeface="Arial"/>
                <a:ea typeface="Arial"/>
              </a:rPr>
              <a:t>，</a:t>
            </a:r>
            <a:r>
              <a:rPr b="1" lang="en-US" sz="1200" spc="-1" strike="noStrike">
                <a:solidFill>
                  <a:srgbClr val="5983b0"/>
                </a:solidFill>
                <a:latin typeface="Arial"/>
                <a:ea typeface="Arial"/>
              </a:rPr>
              <a:t>EC0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6486480" y="1312200"/>
            <a:ext cx="1019880" cy="2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Arial"/>
              </a:rPr>
              <a:t>SC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3" name="文本框 1"/>
          <p:cNvSpPr/>
          <p:nvPr/>
        </p:nvSpPr>
        <p:spPr>
          <a:xfrm>
            <a:off x="2107080" y="4703040"/>
            <a:ext cx="482328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相较于前期，后期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与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EC0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分离度更高；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SC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的朝向特征分离更显著。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4769640" y="803160"/>
            <a:ext cx="775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1-50ms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787640" y="2564280"/>
            <a:ext cx="95760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51-100ms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8246160" y="4875840"/>
            <a:ext cx="5983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LR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文本框 7"/>
          <p:cNvSpPr/>
          <p:nvPr/>
        </p:nvSpPr>
        <p:spPr>
          <a:xfrm>
            <a:off x="628560" y="841680"/>
            <a:ext cx="8268480" cy="24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Event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排除了之前刺激的影响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整体信号快于个体信号</a:t>
            </a:r>
            <a:endParaRPr b="0" lang="en-US" sz="1050" spc="-1" strike="noStrike">
              <a:latin typeface="Arial"/>
            </a:endParaRPr>
          </a:p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与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EC0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的解码正确率相较于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SC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与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Patch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更早高于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chancel-level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。</a:t>
            </a:r>
            <a:endParaRPr b="0" lang="en-US" sz="1050" spc="-1" strike="noStrike">
              <a:latin typeface="Arial"/>
            </a:endParaRPr>
          </a:p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EC0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（有整体）的解码快于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Patch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的叠加信号（无整体），叠加信号与实际信号相差较大。</a:t>
            </a:r>
            <a:endParaRPr b="0" lang="en-US" sz="1050" spc="-1" strike="noStrike">
              <a:latin typeface="Arial"/>
            </a:endParaRPr>
          </a:p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在信号早期，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与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EC0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更具有相似性，在后期二者的相似性降低。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</p:txBody>
      </p:sp>
      <p:sp>
        <p:nvSpPr>
          <p:cNvPr id="338" name="文本框 8"/>
          <p:cNvSpPr/>
          <p:nvPr/>
        </p:nvSpPr>
        <p:spPr>
          <a:xfrm>
            <a:off x="327960" y="192960"/>
            <a:ext cx="1715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400" spc="-1" strike="noStrike">
                <a:solidFill>
                  <a:srgbClr val="000000"/>
                </a:solidFill>
                <a:latin typeface="Arial"/>
                <a:ea typeface="Arial"/>
              </a:rPr>
              <a:t>小结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C138BD-1A24-419D-835A-1F1D913801E2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164;p21"/>
          <p:cNvSpPr/>
          <p:nvPr/>
        </p:nvSpPr>
        <p:spPr>
          <a:xfrm>
            <a:off x="3371400" y="870120"/>
            <a:ext cx="1800" cy="150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Google Shape;166;p21"/>
          <p:cNvSpPr/>
          <p:nvPr/>
        </p:nvSpPr>
        <p:spPr>
          <a:xfrm>
            <a:off x="982800" y="1673280"/>
            <a:ext cx="238788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Google Shape;167;p21"/>
          <p:cNvSpPr/>
          <p:nvPr/>
        </p:nvSpPr>
        <p:spPr>
          <a:xfrm>
            <a:off x="1616040" y="2126880"/>
            <a:ext cx="99720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91600" bIns="29160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Time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2" name="Google Shape;168;p21"/>
          <p:cNvSpPr/>
          <p:nvPr/>
        </p:nvSpPr>
        <p:spPr>
          <a:xfrm>
            <a:off x="5910120" y="2210400"/>
            <a:ext cx="463320" cy="3502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175680" bIns="17568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…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3" name="Google Shape;169;p21"/>
          <p:cNvSpPr/>
          <p:nvPr/>
        </p:nvSpPr>
        <p:spPr>
          <a:xfrm>
            <a:off x="-3960" y="704160"/>
            <a:ext cx="99720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91600" bIns="29160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Trail</a:t>
            </a:r>
            <a:r>
              <a:rPr b="1" lang="en-US" sz="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4" name="Google Shape;170;p21"/>
          <p:cNvSpPr/>
          <p:nvPr/>
        </p:nvSpPr>
        <p:spPr>
          <a:xfrm>
            <a:off x="-208080" y="1179360"/>
            <a:ext cx="140580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91600" bIns="29160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Trail</a:t>
            </a:r>
            <a:r>
              <a:rPr b="1" lang="en-US" sz="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Random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5" name="Google Shape;171;p21"/>
          <p:cNvSpPr/>
          <p:nvPr/>
        </p:nvSpPr>
        <p:spPr>
          <a:xfrm>
            <a:off x="-208080" y="1654560"/>
            <a:ext cx="140580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91600" bIns="29160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Trail</a:t>
            </a:r>
            <a:r>
              <a:rPr b="1" lang="en-US" sz="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Blank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6" name="Google Shape;172;p21"/>
          <p:cNvSpPr/>
          <p:nvPr/>
        </p:nvSpPr>
        <p:spPr>
          <a:xfrm flipH="1" rot="10800000">
            <a:off x="1367280" y="2503080"/>
            <a:ext cx="15624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Google Shape;173;p21"/>
          <p:cNvSpPr/>
          <p:nvPr/>
        </p:nvSpPr>
        <p:spPr>
          <a:xfrm>
            <a:off x="2770200" y="2291040"/>
            <a:ext cx="7923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960" bIns="35496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595959"/>
                </a:solidFill>
                <a:latin typeface="Times New Roman"/>
                <a:ea typeface="Times New Roman"/>
              </a:rPr>
              <a:t>Stim</a:t>
            </a:r>
            <a:r>
              <a:rPr b="1" lang="en-US" sz="600" spc="-1" strike="noStrike">
                <a:solidFill>
                  <a:srgbClr val="595959"/>
                </a:solidFill>
                <a:latin typeface="Times New Roman"/>
                <a:ea typeface="Times New Roman"/>
              </a:rPr>
              <a:t>72</a:t>
            </a:r>
            <a:r>
              <a:rPr b="1" lang="en-US" sz="1200" spc="-1" strike="noStrike">
                <a:solidFill>
                  <a:srgbClr val="595959"/>
                </a:solidFill>
                <a:latin typeface="Times New Roman"/>
                <a:ea typeface="Times New Roman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8" name="Google Shape;174;p21"/>
          <p:cNvSpPr/>
          <p:nvPr/>
        </p:nvSpPr>
        <p:spPr>
          <a:xfrm>
            <a:off x="671400" y="2291040"/>
            <a:ext cx="9972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960" bIns="35496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595959"/>
                </a:solidFill>
                <a:latin typeface="Times New Roman"/>
                <a:ea typeface="Times New Roman"/>
              </a:rPr>
              <a:t>Stim</a:t>
            </a:r>
            <a:r>
              <a:rPr b="1" lang="en-US" sz="600" spc="-1" strike="noStrike">
                <a:solidFill>
                  <a:srgbClr val="595959"/>
                </a:solidFill>
                <a:latin typeface="Times New Roman"/>
                <a:ea typeface="Times New Roman"/>
              </a:rPr>
              <a:t>1</a:t>
            </a:r>
            <a:r>
              <a:rPr b="1" lang="en-US" sz="1200" spc="-1" strike="noStrike">
                <a:solidFill>
                  <a:srgbClr val="595959"/>
                </a:solidFill>
                <a:latin typeface="Times New Roman"/>
                <a:ea typeface="Times New Roman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9" name="Google Shape;175;p21"/>
          <p:cNvSpPr/>
          <p:nvPr/>
        </p:nvSpPr>
        <p:spPr>
          <a:xfrm>
            <a:off x="1676880" y="2540520"/>
            <a:ext cx="99720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91600" bIns="29160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3.28s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350" name="Google Shape;176;p21"/>
          <p:cNvGrpSpPr/>
          <p:nvPr/>
        </p:nvGrpSpPr>
        <p:grpSpPr>
          <a:xfrm>
            <a:off x="425880" y="2352240"/>
            <a:ext cx="339120" cy="291240"/>
            <a:chOff x="425880" y="2352240"/>
            <a:chExt cx="339120" cy="291240"/>
          </a:xfrm>
        </p:grpSpPr>
        <p:sp>
          <p:nvSpPr>
            <p:cNvPr id="351" name="Google Shape;177;p21"/>
            <p:cNvSpPr/>
            <p:nvPr/>
          </p:nvSpPr>
          <p:spPr>
            <a:xfrm>
              <a:off x="425880" y="2352240"/>
              <a:ext cx="339120" cy="291240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Google Shape;178;p21"/>
            <p:cNvSpPr/>
            <p:nvPr/>
          </p:nvSpPr>
          <p:spPr>
            <a:xfrm>
              <a:off x="556920" y="2463480"/>
              <a:ext cx="77040" cy="68760"/>
            </a:xfrm>
            <a:prstGeom prst="plus">
              <a:avLst>
                <a:gd name="adj" fmla="val 50000"/>
              </a:avLst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3" name="Google Shape;179;p21"/>
          <p:cNvSpPr/>
          <p:nvPr/>
        </p:nvSpPr>
        <p:spPr>
          <a:xfrm>
            <a:off x="356400" y="2556000"/>
            <a:ext cx="478440" cy="1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840" bIns="878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200ms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354" name="Google Shape;180;p21"/>
          <p:cNvSpPr/>
          <p:nvPr/>
        </p:nvSpPr>
        <p:spPr>
          <a:xfrm>
            <a:off x="3516120" y="2556000"/>
            <a:ext cx="478440" cy="1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840" bIns="878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200ms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355" name="Google Shape;181;p21"/>
          <p:cNvSpPr/>
          <p:nvPr/>
        </p:nvSpPr>
        <p:spPr>
          <a:xfrm flipH="1" rot="10800000">
            <a:off x="439920" y="2766240"/>
            <a:ext cx="13597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Google Shape;182;p21"/>
          <p:cNvSpPr/>
          <p:nvPr/>
        </p:nvSpPr>
        <p:spPr>
          <a:xfrm>
            <a:off x="2499480" y="2738520"/>
            <a:ext cx="137880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Google Shape;183;p21"/>
          <p:cNvSpPr/>
          <p:nvPr/>
        </p:nvSpPr>
        <p:spPr>
          <a:xfrm>
            <a:off x="3371760" y="2486160"/>
            <a:ext cx="17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Google Shape;184;p21"/>
          <p:cNvSpPr/>
          <p:nvPr/>
        </p:nvSpPr>
        <p:spPr>
          <a:xfrm>
            <a:off x="803880" y="2498040"/>
            <a:ext cx="17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Google Shape;185;p21"/>
          <p:cNvSpPr/>
          <p:nvPr/>
        </p:nvSpPr>
        <p:spPr>
          <a:xfrm>
            <a:off x="1255680" y="365040"/>
            <a:ext cx="77004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40ms</a:t>
            </a:r>
            <a:r>
              <a:rPr b="1" lang="zh-CN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（</a:t>
            </a:r>
            <a:r>
              <a:rPr b="1" lang="en-US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25hz</a:t>
            </a:r>
            <a:r>
              <a:rPr b="1" lang="zh-CN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）</a:t>
            </a:r>
            <a:endParaRPr b="0" lang="en-US" sz="700" spc="-1" strike="noStrike">
              <a:latin typeface="Arial"/>
            </a:endParaRPr>
          </a:p>
        </p:txBody>
      </p:sp>
      <p:grpSp>
        <p:nvGrpSpPr>
          <p:cNvPr id="360" name="Google Shape;186;p21"/>
          <p:cNvGrpSpPr/>
          <p:nvPr/>
        </p:nvGrpSpPr>
        <p:grpSpPr>
          <a:xfrm>
            <a:off x="6369840" y="2037960"/>
            <a:ext cx="639000" cy="526680"/>
            <a:chOff x="6369840" y="2037960"/>
            <a:chExt cx="639000" cy="526680"/>
          </a:xfrm>
        </p:grpSpPr>
        <p:sp>
          <p:nvSpPr>
            <p:cNvPr id="361" name="Google Shape;187;p21"/>
            <p:cNvSpPr/>
            <p:nvPr/>
          </p:nvSpPr>
          <p:spPr>
            <a:xfrm flipH="1" rot="5400000">
              <a:off x="6425640" y="1981800"/>
              <a:ext cx="52668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Google Shape;188;p21"/>
            <p:cNvSpPr/>
            <p:nvPr/>
          </p:nvSpPr>
          <p:spPr>
            <a:xfrm flipH="1" rot="16200000">
              <a:off x="6487200" y="2140200"/>
              <a:ext cx="406440" cy="320400"/>
            </a:xfrm>
            <a:prstGeom prst="roundRect">
              <a:avLst>
                <a:gd name="adj" fmla="val 46045"/>
              </a:avLst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3" name="Google Shape;189;p21"/>
          <p:cNvGrpSpPr/>
          <p:nvPr/>
        </p:nvGrpSpPr>
        <p:grpSpPr>
          <a:xfrm>
            <a:off x="6668640" y="2037960"/>
            <a:ext cx="639000" cy="526680"/>
            <a:chOff x="6668640" y="2037960"/>
            <a:chExt cx="639000" cy="526680"/>
          </a:xfrm>
        </p:grpSpPr>
        <p:sp>
          <p:nvSpPr>
            <p:cNvPr id="364" name="Google Shape;190;p21"/>
            <p:cNvSpPr/>
            <p:nvPr/>
          </p:nvSpPr>
          <p:spPr>
            <a:xfrm flipH="1" rot="5400000">
              <a:off x="6724440" y="1981800"/>
              <a:ext cx="52668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7975046" dist="56039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Google Shape;191;p21"/>
            <p:cNvSpPr/>
            <p:nvPr/>
          </p:nvSpPr>
          <p:spPr>
            <a:xfrm flipH="1" rot="19741200">
              <a:off x="6782760" y="2140200"/>
              <a:ext cx="408240" cy="318240"/>
            </a:xfrm>
            <a:prstGeom prst="roundRect">
              <a:avLst>
                <a:gd name="adj" fmla="val 46045"/>
              </a:avLst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6" name="Google Shape;192;p21"/>
          <p:cNvSpPr/>
          <p:nvPr/>
        </p:nvSpPr>
        <p:spPr>
          <a:xfrm flipH="1" rot="5400000">
            <a:off x="7036200" y="1981800"/>
            <a:ext cx="526680" cy="639000"/>
          </a:xfrm>
          <a:prstGeom prst="trapezoid">
            <a:avLst>
              <a:gd name="adj" fmla="val 19099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  <a:effectLst>
            <a:outerShdw algn="bl" blurRad="57240" dir="8283989" dist="57102" rotWithShape="0">
              <a:srgbClr val="000000">
                <a:alpha val="3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7" name="Google Shape;193;p21"/>
          <p:cNvSpPr/>
          <p:nvPr/>
        </p:nvSpPr>
        <p:spPr>
          <a:xfrm flipH="1" rot="14716800">
            <a:off x="7162200" y="2097720"/>
            <a:ext cx="324720" cy="405360"/>
          </a:xfrm>
          <a:prstGeom prst="roundRect">
            <a:avLst>
              <a:gd name="adj" fmla="val 46045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Google Shape;194;p21"/>
          <p:cNvSpPr/>
          <p:nvPr/>
        </p:nvSpPr>
        <p:spPr>
          <a:xfrm flipH="1" rot="5400000">
            <a:off x="7327080" y="1981800"/>
            <a:ext cx="526680" cy="639000"/>
          </a:xfrm>
          <a:prstGeom prst="trapezoid">
            <a:avLst>
              <a:gd name="adj" fmla="val 19099"/>
            </a:avLst>
          </a:prstGeom>
          <a:solidFill>
            <a:srgbClr val="808080"/>
          </a:solidFill>
          <a:ln w="19050">
            <a:solidFill>
              <a:srgbClr val="ffab40"/>
            </a:solidFill>
            <a:round/>
          </a:ln>
          <a:effectLst>
            <a:outerShdw algn="bl" blurRad="57240" dir="8283989" dist="57102" rotWithShape="0">
              <a:srgbClr val="000000">
                <a:alpha val="3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9" name="Google Shape;195;p21"/>
          <p:cNvSpPr/>
          <p:nvPr/>
        </p:nvSpPr>
        <p:spPr>
          <a:xfrm flipH="1" rot="12825000">
            <a:off x="7404840" y="2121480"/>
            <a:ext cx="372960" cy="358920"/>
          </a:xfrm>
          <a:prstGeom prst="roundRect">
            <a:avLst>
              <a:gd name="adj" fmla="val 46045"/>
            </a:avLst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0" name="Google Shape;196;p21"/>
          <p:cNvGrpSpPr/>
          <p:nvPr/>
        </p:nvGrpSpPr>
        <p:grpSpPr>
          <a:xfrm>
            <a:off x="4363560" y="2039760"/>
            <a:ext cx="639000" cy="526680"/>
            <a:chOff x="4363560" y="2039760"/>
            <a:chExt cx="639000" cy="526680"/>
          </a:xfrm>
        </p:grpSpPr>
        <p:sp>
          <p:nvSpPr>
            <p:cNvPr id="371" name="Google Shape;197;p21"/>
            <p:cNvSpPr/>
            <p:nvPr/>
          </p:nvSpPr>
          <p:spPr>
            <a:xfrm flipH="1" rot="5400000">
              <a:off x="4419360" y="1983600"/>
              <a:ext cx="52668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Google Shape;198;p21"/>
            <p:cNvSpPr/>
            <p:nvPr/>
          </p:nvSpPr>
          <p:spPr>
            <a:xfrm flipH="1" rot="16200000">
              <a:off x="4481280" y="2141640"/>
              <a:ext cx="406440" cy="320400"/>
            </a:xfrm>
            <a:prstGeom prst="roundRect">
              <a:avLst>
                <a:gd name="adj" fmla="val 46045"/>
              </a:avLst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3" name="Google Shape;199;p21"/>
          <p:cNvGrpSpPr/>
          <p:nvPr/>
        </p:nvGrpSpPr>
        <p:grpSpPr>
          <a:xfrm>
            <a:off x="4662360" y="2039760"/>
            <a:ext cx="639000" cy="526680"/>
            <a:chOff x="4662360" y="2039760"/>
            <a:chExt cx="639000" cy="526680"/>
          </a:xfrm>
        </p:grpSpPr>
        <p:sp>
          <p:nvSpPr>
            <p:cNvPr id="374" name="Google Shape;200;p21"/>
            <p:cNvSpPr/>
            <p:nvPr/>
          </p:nvSpPr>
          <p:spPr>
            <a:xfrm flipH="1" rot="5400000">
              <a:off x="4718160" y="1983600"/>
              <a:ext cx="52668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7975046" dist="56039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Google Shape;201;p21"/>
            <p:cNvSpPr/>
            <p:nvPr/>
          </p:nvSpPr>
          <p:spPr>
            <a:xfrm flipH="1" rot="19031400">
              <a:off x="4780080" y="2141280"/>
              <a:ext cx="406440" cy="320760"/>
            </a:xfrm>
            <a:prstGeom prst="roundRect">
              <a:avLst>
                <a:gd name="adj" fmla="val 46045"/>
              </a:avLst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6" name="Google Shape;202;p21"/>
          <p:cNvSpPr/>
          <p:nvPr/>
        </p:nvSpPr>
        <p:spPr>
          <a:xfrm flipH="1" rot="5400000">
            <a:off x="5030280" y="1983600"/>
            <a:ext cx="526680" cy="639000"/>
          </a:xfrm>
          <a:prstGeom prst="trapezoid">
            <a:avLst>
              <a:gd name="adj" fmla="val 19099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  <a:effectLst>
            <a:outerShdw algn="bl" blurRad="57240" dir="8283989" dist="57102" rotWithShape="0">
              <a:srgbClr val="000000">
                <a:alpha val="3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7" name="Google Shape;203;p21"/>
          <p:cNvSpPr/>
          <p:nvPr/>
        </p:nvSpPr>
        <p:spPr>
          <a:xfrm flipH="1" rot="13584000">
            <a:off x="5141520" y="2113560"/>
            <a:ext cx="354600" cy="377280"/>
          </a:xfrm>
          <a:prstGeom prst="roundRect">
            <a:avLst>
              <a:gd name="adj" fmla="val 46045"/>
            </a:avLst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Google Shape;204;p21"/>
          <p:cNvSpPr/>
          <p:nvPr/>
        </p:nvSpPr>
        <p:spPr>
          <a:xfrm flipH="1" rot="5400000">
            <a:off x="5321160" y="1983600"/>
            <a:ext cx="526680" cy="639000"/>
          </a:xfrm>
          <a:prstGeom prst="trapezoid">
            <a:avLst>
              <a:gd name="adj" fmla="val 19099"/>
            </a:avLst>
          </a:prstGeom>
          <a:solidFill>
            <a:srgbClr val="808080"/>
          </a:solidFill>
          <a:ln w="19050">
            <a:solidFill>
              <a:srgbClr val="ffab40"/>
            </a:solidFill>
            <a:round/>
          </a:ln>
          <a:effectLst>
            <a:outerShdw algn="bl" blurRad="57240" dir="8283989" dist="57102" rotWithShape="0">
              <a:srgbClr val="000000">
                <a:alpha val="3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9" name="Google Shape;205;p21"/>
          <p:cNvSpPr/>
          <p:nvPr/>
        </p:nvSpPr>
        <p:spPr>
          <a:xfrm flipH="1" rot="12825000">
            <a:off x="5398920" y="2122920"/>
            <a:ext cx="372960" cy="358920"/>
          </a:xfrm>
          <a:prstGeom prst="roundRect">
            <a:avLst>
              <a:gd name="adj" fmla="val 46045"/>
            </a:avLst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Google Shape;206;p21"/>
          <p:cNvSpPr/>
          <p:nvPr/>
        </p:nvSpPr>
        <p:spPr>
          <a:xfrm flipH="1">
            <a:off x="1020600" y="246240"/>
            <a:ext cx="360" cy="42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Google Shape;207;p21"/>
          <p:cNvSpPr/>
          <p:nvPr/>
        </p:nvSpPr>
        <p:spPr>
          <a:xfrm flipH="1" rot="10800000">
            <a:off x="1142640" y="542880"/>
            <a:ext cx="12636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Google Shape;208;p21"/>
          <p:cNvSpPr/>
          <p:nvPr/>
        </p:nvSpPr>
        <p:spPr>
          <a:xfrm>
            <a:off x="1255680" y="413280"/>
            <a:ext cx="360" cy="2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Google Shape;209;p21"/>
          <p:cNvSpPr/>
          <p:nvPr/>
        </p:nvSpPr>
        <p:spPr>
          <a:xfrm rot="10800000">
            <a:off x="1016280" y="542880"/>
            <a:ext cx="12636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Google Shape;210;p21"/>
          <p:cNvSpPr/>
          <p:nvPr/>
        </p:nvSpPr>
        <p:spPr>
          <a:xfrm>
            <a:off x="994320" y="1188360"/>
            <a:ext cx="56880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Google Shape;211;p21"/>
          <p:cNvSpPr/>
          <p:nvPr/>
        </p:nvSpPr>
        <p:spPr>
          <a:xfrm>
            <a:off x="1132200" y="1188360"/>
            <a:ext cx="56880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Google Shape;212;p21"/>
          <p:cNvSpPr/>
          <p:nvPr/>
        </p:nvSpPr>
        <p:spPr>
          <a:xfrm>
            <a:off x="1299960" y="1188360"/>
            <a:ext cx="56880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7" name="Google Shape;213;p21"/>
          <p:cNvGrpSpPr/>
          <p:nvPr/>
        </p:nvGrpSpPr>
        <p:grpSpPr>
          <a:xfrm>
            <a:off x="3585600" y="2322720"/>
            <a:ext cx="339120" cy="291240"/>
            <a:chOff x="3585600" y="2322720"/>
            <a:chExt cx="339120" cy="291240"/>
          </a:xfrm>
        </p:grpSpPr>
        <p:sp>
          <p:nvSpPr>
            <p:cNvPr id="388" name="Google Shape;214;p21"/>
            <p:cNvSpPr/>
            <p:nvPr/>
          </p:nvSpPr>
          <p:spPr>
            <a:xfrm>
              <a:off x="3585600" y="2322720"/>
              <a:ext cx="339120" cy="291240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Google Shape;215;p21"/>
            <p:cNvSpPr/>
            <p:nvPr/>
          </p:nvSpPr>
          <p:spPr>
            <a:xfrm>
              <a:off x="3716640" y="2433960"/>
              <a:ext cx="77040" cy="68760"/>
            </a:xfrm>
            <a:prstGeom prst="plus">
              <a:avLst>
                <a:gd name="adj" fmla="val 50000"/>
              </a:avLst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0" name="Google Shape;216;p21"/>
          <p:cNvSpPr/>
          <p:nvPr/>
        </p:nvSpPr>
        <p:spPr>
          <a:xfrm>
            <a:off x="1447200" y="1188360"/>
            <a:ext cx="56880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Google Shape;217;p21"/>
          <p:cNvSpPr/>
          <p:nvPr/>
        </p:nvSpPr>
        <p:spPr>
          <a:xfrm>
            <a:off x="1869840" y="1223640"/>
            <a:ext cx="63036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5680" bIns="17568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…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2" name="Google Shape;218;p21"/>
          <p:cNvSpPr/>
          <p:nvPr/>
        </p:nvSpPr>
        <p:spPr>
          <a:xfrm>
            <a:off x="2334600" y="1188360"/>
            <a:ext cx="56880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Google Shape;219;p21"/>
          <p:cNvSpPr/>
          <p:nvPr/>
        </p:nvSpPr>
        <p:spPr>
          <a:xfrm>
            <a:off x="2472480" y="1188360"/>
            <a:ext cx="56880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Google Shape;220;p21"/>
          <p:cNvSpPr/>
          <p:nvPr/>
        </p:nvSpPr>
        <p:spPr>
          <a:xfrm>
            <a:off x="2640240" y="1188360"/>
            <a:ext cx="56880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Google Shape;221;p21"/>
          <p:cNvSpPr/>
          <p:nvPr/>
        </p:nvSpPr>
        <p:spPr>
          <a:xfrm>
            <a:off x="2787480" y="1188360"/>
            <a:ext cx="56880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Google Shape;222;p21"/>
          <p:cNvSpPr/>
          <p:nvPr/>
        </p:nvSpPr>
        <p:spPr>
          <a:xfrm>
            <a:off x="1484640" y="1225080"/>
            <a:ext cx="49356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1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7" name="Google Shape;223;p21"/>
          <p:cNvSpPr/>
          <p:nvPr/>
        </p:nvSpPr>
        <p:spPr>
          <a:xfrm>
            <a:off x="2824920" y="1216080"/>
            <a:ext cx="49356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1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8" name="Google Shape;224;p21"/>
          <p:cNvSpPr/>
          <p:nvPr/>
        </p:nvSpPr>
        <p:spPr>
          <a:xfrm>
            <a:off x="994320" y="676080"/>
            <a:ext cx="57168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Google Shape;225;p21"/>
          <p:cNvSpPr/>
          <p:nvPr/>
        </p:nvSpPr>
        <p:spPr>
          <a:xfrm>
            <a:off x="1132920" y="676080"/>
            <a:ext cx="57168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Google Shape;226;p21"/>
          <p:cNvSpPr/>
          <p:nvPr/>
        </p:nvSpPr>
        <p:spPr>
          <a:xfrm>
            <a:off x="1301760" y="676080"/>
            <a:ext cx="57168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1" name="Google Shape;227;p21"/>
          <p:cNvGrpSpPr/>
          <p:nvPr/>
        </p:nvGrpSpPr>
        <p:grpSpPr>
          <a:xfrm>
            <a:off x="1449720" y="636480"/>
            <a:ext cx="571680" cy="426240"/>
            <a:chOff x="1449720" y="636480"/>
            <a:chExt cx="571680" cy="426240"/>
          </a:xfrm>
        </p:grpSpPr>
        <p:sp>
          <p:nvSpPr>
            <p:cNvPr id="402" name="Google Shape;228;p21"/>
            <p:cNvSpPr/>
            <p:nvPr/>
          </p:nvSpPr>
          <p:spPr>
            <a:xfrm>
              <a:off x="1449720" y="636480"/>
              <a:ext cx="571680" cy="426240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525">
              <a:solidFill>
                <a:srgbClr val="ffab4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Google Shape;229;p21"/>
            <p:cNvSpPr/>
            <p:nvPr/>
          </p:nvSpPr>
          <p:spPr>
            <a:xfrm>
              <a:off x="1487160" y="673200"/>
              <a:ext cx="496440" cy="37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15000"/>
                </a:lnSpc>
                <a:buNone/>
                <a:tabLst>
                  <a:tab algn="l" pos="0"/>
                </a:tabLst>
              </a:pPr>
              <a:r>
                <a:rPr b="1" lang="en-US" sz="1100" spc="-1" strike="noStrike">
                  <a:solidFill>
                    <a:srgbClr val="ffab40"/>
                  </a:solidFill>
                  <a:latin typeface="Times New Roman"/>
                  <a:ea typeface="Times New Roman"/>
                </a:rPr>
                <a:t>T</a:t>
              </a:r>
              <a:endParaRPr b="0" lang="en-US" sz="1100" spc="-1" strike="noStrike">
                <a:latin typeface="Arial"/>
              </a:endParaRPr>
            </a:p>
          </p:txBody>
        </p:sp>
      </p:grpSp>
      <p:sp>
        <p:nvSpPr>
          <p:cNvPr id="404" name="Google Shape;230;p21"/>
          <p:cNvSpPr/>
          <p:nvPr/>
        </p:nvSpPr>
        <p:spPr>
          <a:xfrm>
            <a:off x="2343600" y="696240"/>
            <a:ext cx="57168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Google Shape;231;p21"/>
          <p:cNvSpPr/>
          <p:nvPr/>
        </p:nvSpPr>
        <p:spPr>
          <a:xfrm>
            <a:off x="2482200" y="696240"/>
            <a:ext cx="57168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Google Shape;232;p21"/>
          <p:cNvSpPr/>
          <p:nvPr/>
        </p:nvSpPr>
        <p:spPr>
          <a:xfrm>
            <a:off x="2651040" y="696240"/>
            <a:ext cx="571680" cy="42624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7" name="Google Shape;233;p21"/>
          <p:cNvGrpSpPr/>
          <p:nvPr/>
        </p:nvGrpSpPr>
        <p:grpSpPr>
          <a:xfrm>
            <a:off x="2799000" y="656280"/>
            <a:ext cx="571680" cy="426240"/>
            <a:chOff x="2799000" y="656280"/>
            <a:chExt cx="571680" cy="426240"/>
          </a:xfrm>
        </p:grpSpPr>
        <p:sp>
          <p:nvSpPr>
            <p:cNvPr id="408" name="Google Shape;165;p21"/>
            <p:cNvSpPr/>
            <p:nvPr/>
          </p:nvSpPr>
          <p:spPr>
            <a:xfrm>
              <a:off x="2799000" y="656280"/>
              <a:ext cx="571680" cy="426240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525">
              <a:solidFill>
                <a:srgbClr val="ffab4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Google Shape;234;p21"/>
            <p:cNvSpPr/>
            <p:nvPr/>
          </p:nvSpPr>
          <p:spPr>
            <a:xfrm>
              <a:off x="2841120" y="673200"/>
              <a:ext cx="496440" cy="37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15000"/>
                </a:lnSpc>
                <a:buNone/>
                <a:tabLst>
                  <a:tab algn="l" pos="0"/>
                </a:tabLst>
              </a:pPr>
              <a:r>
                <a:rPr b="1" lang="en-US" sz="1100" spc="-1" strike="noStrike">
                  <a:solidFill>
                    <a:srgbClr val="ffab40"/>
                  </a:solidFill>
                  <a:latin typeface="Times New Roman"/>
                  <a:ea typeface="Times New Roman"/>
                </a:rPr>
                <a:t>T</a:t>
              </a:r>
              <a:endParaRPr b="0" lang="en-US" sz="1100" spc="-1" strike="noStrike">
                <a:latin typeface="Arial"/>
              </a:endParaRPr>
            </a:p>
          </p:txBody>
        </p:sp>
      </p:grpSp>
      <p:sp>
        <p:nvSpPr>
          <p:cNvPr id="410" name="Google Shape;235;p21"/>
          <p:cNvSpPr/>
          <p:nvPr/>
        </p:nvSpPr>
        <p:spPr>
          <a:xfrm>
            <a:off x="1860840" y="740520"/>
            <a:ext cx="63396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5680" bIns="17568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…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1" name="Google Shape;236;p21"/>
          <p:cNvSpPr/>
          <p:nvPr/>
        </p:nvSpPr>
        <p:spPr>
          <a:xfrm>
            <a:off x="2143800" y="1851840"/>
            <a:ext cx="77040" cy="68400"/>
          </a:xfrm>
          <a:prstGeom prst="plus">
            <a:avLst>
              <a:gd name="adj" fmla="val 50000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Google Shape;237;p21"/>
          <p:cNvSpPr/>
          <p:nvPr/>
        </p:nvSpPr>
        <p:spPr>
          <a:xfrm flipH="1">
            <a:off x="982440" y="889920"/>
            <a:ext cx="9000" cy="150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Google Shape;238;p21"/>
          <p:cNvSpPr/>
          <p:nvPr/>
        </p:nvSpPr>
        <p:spPr>
          <a:xfrm>
            <a:off x="8174160" y="2225880"/>
            <a:ext cx="73656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7920" bIns="27792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4" name="Google Shape;239;p21"/>
          <p:cNvSpPr/>
          <p:nvPr/>
        </p:nvSpPr>
        <p:spPr>
          <a:xfrm>
            <a:off x="8181720" y="405360"/>
            <a:ext cx="73656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7920" bIns="27792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15" name="Google Shape;240;p21"/>
          <p:cNvGrpSpPr/>
          <p:nvPr/>
        </p:nvGrpSpPr>
        <p:grpSpPr>
          <a:xfrm>
            <a:off x="4374360" y="340920"/>
            <a:ext cx="639000" cy="493560"/>
            <a:chOff x="4374360" y="340920"/>
            <a:chExt cx="639000" cy="493560"/>
          </a:xfrm>
        </p:grpSpPr>
        <p:sp>
          <p:nvSpPr>
            <p:cNvPr id="416" name="Google Shape;241;p21"/>
            <p:cNvSpPr/>
            <p:nvPr/>
          </p:nvSpPr>
          <p:spPr>
            <a:xfrm flipH="1" rot="5400000">
              <a:off x="4446720" y="267840"/>
              <a:ext cx="4935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Google Shape;242;p21"/>
            <p:cNvSpPr/>
            <p:nvPr/>
          </p:nvSpPr>
          <p:spPr>
            <a:xfrm rot="1902600">
              <a:off x="4493160" y="437400"/>
              <a:ext cx="402840" cy="297720"/>
            </a:xfrm>
            <a:prstGeom prst="roundRect">
              <a:avLst>
                <a:gd name="adj" fmla="val 34882"/>
              </a:avLst>
            </a:pr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8" name="Google Shape;243;p21"/>
          <p:cNvGrpSpPr/>
          <p:nvPr/>
        </p:nvGrpSpPr>
        <p:grpSpPr>
          <a:xfrm>
            <a:off x="4663440" y="340920"/>
            <a:ext cx="639000" cy="493560"/>
            <a:chOff x="4663440" y="340920"/>
            <a:chExt cx="639000" cy="493560"/>
          </a:xfrm>
        </p:grpSpPr>
        <p:sp>
          <p:nvSpPr>
            <p:cNvPr id="419" name="Google Shape;244;p21"/>
            <p:cNvSpPr/>
            <p:nvPr/>
          </p:nvSpPr>
          <p:spPr>
            <a:xfrm flipH="1" rot="5400000">
              <a:off x="4735800" y="267840"/>
              <a:ext cx="4935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Google Shape;245;p21"/>
            <p:cNvSpPr/>
            <p:nvPr/>
          </p:nvSpPr>
          <p:spPr>
            <a:xfrm rot="1902600">
              <a:off x="4782600" y="437400"/>
              <a:ext cx="402840" cy="297720"/>
            </a:xfrm>
            <a:prstGeom prst="roundRect">
              <a:avLst>
                <a:gd name="adj" fmla="val 34882"/>
              </a:avLst>
            </a:pr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1" name="Google Shape;246;p21"/>
          <p:cNvGrpSpPr/>
          <p:nvPr/>
        </p:nvGrpSpPr>
        <p:grpSpPr>
          <a:xfrm>
            <a:off x="4971600" y="340920"/>
            <a:ext cx="639000" cy="493560"/>
            <a:chOff x="4971600" y="340920"/>
            <a:chExt cx="639000" cy="493560"/>
          </a:xfrm>
        </p:grpSpPr>
        <p:sp>
          <p:nvSpPr>
            <p:cNvPr id="422" name="Google Shape;247;p21"/>
            <p:cNvSpPr/>
            <p:nvPr/>
          </p:nvSpPr>
          <p:spPr>
            <a:xfrm flipH="1" rot="5400000">
              <a:off x="5043960" y="267840"/>
              <a:ext cx="4935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Google Shape;248;p21"/>
            <p:cNvSpPr/>
            <p:nvPr/>
          </p:nvSpPr>
          <p:spPr>
            <a:xfrm rot="3559200">
              <a:off x="5143320" y="384840"/>
              <a:ext cx="297720" cy="402840"/>
            </a:xfrm>
            <a:prstGeom prst="roundRect">
              <a:avLst>
                <a:gd name="adj" fmla="val 34882"/>
              </a:avLst>
            </a:pr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4" name="Google Shape;249;p21"/>
          <p:cNvGrpSpPr/>
          <p:nvPr/>
        </p:nvGrpSpPr>
        <p:grpSpPr>
          <a:xfrm>
            <a:off x="5266800" y="340920"/>
            <a:ext cx="639000" cy="493560"/>
            <a:chOff x="5266800" y="340920"/>
            <a:chExt cx="639000" cy="493560"/>
          </a:xfrm>
        </p:grpSpPr>
        <p:sp>
          <p:nvSpPr>
            <p:cNvPr id="425" name="Google Shape;250;p21"/>
            <p:cNvSpPr/>
            <p:nvPr/>
          </p:nvSpPr>
          <p:spPr>
            <a:xfrm flipH="1" rot="5400000">
              <a:off x="5339160" y="267840"/>
              <a:ext cx="4935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19050">
              <a:solidFill>
                <a:srgbClr val="ffab40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Google Shape;251;p21"/>
            <p:cNvSpPr/>
            <p:nvPr/>
          </p:nvSpPr>
          <p:spPr>
            <a:xfrm>
              <a:off x="5385600" y="438480"/>
              <a:ext cx="402840" cy="297720"/>
            </a:xfrm>
            <a:prstGeom prst="roundRect">
              <a:avLst>
                <a:gd name="adj" fmla="val 34882"/>
              </a:avLst>
            </a:pr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7" name="Google Shape;252;p21"/>
          <p:cNvGrpSpPr/>
          <p:nvPr/>
        </p:nvGrpSpPr>
        <p:grpSpPr>
          <a:xfrm>
            <a:off x="6396120" y="340920"/>
            <a:ext cx="639000" cy="493560"/>
            <a:chOff x="6396120" y="340920"/>
            <a:chExt cx="639000" cy="493560"/>
          </a:xfrm>
        </p:grpSpPr>
        <p:sp>
          <p:nvSpPr>
            <p:cNvPr id="428" name="Google Shape;253;p21"/>
            <p:cNvSpPr/>
            <p:nvPr/>
          </p:nvSpPr>
          <p:spPr>
            <a:xfrm flipH="1" rot="5400000">
              <a:off x="6468480" y="267840"/>
              <a:ext cx="4935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Google Shape;254;p21"/>
            <p:cNvSpPr/>
            <p:nvPr/>
          </p:nvSpPr>
          <p:spPr>
            <a:xfrm rot="1902600">
              <a:off x="6514920" y="437400"/>
              <a:ext cx="402840" cy="297720"/>
            </a:xfrm>
            <a:prstGeom prst="roundRect">
              <a:avLst>
                <a:gd name="adj" fmla="val 34882"/>
              </a:avLst>
            </a:pr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0" name="Google Shape;255;p21"/>
          <p:cNvGrpSpPr/>
          <p:nvPr/>
        </p:nvGrpSpPr>
        <p:grpSpPr>
          <a:xfrm>
            <a:off x="6685200" y="340920"/>
            <a:ext cx="639000" cy="493560"/>
            <a:chOff x="6685200" y="340920"/>
            <a:chExt cx="639000" cy="493560"/>
          </a:xfrm>
        </p:grpSpPr>
        <p:sp>
          <p:nvSpPr>
            <p:cNvPr id="431" name="Google Shape;256;p21"/>
            <p:cNvSpPr/>
            <p:nvPr/>
          </p:nvSpPr>
          <p:spPr>
            <a:xfrm flipH="1" rot="5400000">
              <a:off x="6757560" y="267840"/>
              <a:ext cx="4935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Google Shape;257;p21"/>
            <p:cNvSpPr/>
            <p:nvPr/>
          </p:nvSpPr>
          <p:spPr>
            <a:xfrm rot="1902600">
              <a:off x="6804360" y="437400"/>
              <a:ext cx="402840" cy="297720"/>
            </a:xfrm>
            <a:prstGeom prst="roundRect">
              <a:avLst>
                <a:gd name="adj" fmla="val 34882"/>
              </a:avLst>
            </a:pr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3" name="Google Shape;258;p21"/>
          <p:cNvGrpSpPr/>
          <p:nvPr/>
        </p:nvGrpSpPr>
        <p:grpSpPr>
          <a:xfrm>
            <a:off x="6993360" y="340920"/>
            <a:ext cx="639000" cy="493560"/>
            <a:chOff x="6993360" y="340920"/>
            <a:chExt cx="639000" cy="493560"/>
          </a:xfrm>
        </p:grpSpPr>
        <p:sp>
          <p:nvSpPr>
            <p:cNvPr id="434" name="Google Shape;259;p21"/>
            <p:cNvSpPr/>
            <p:nvPr/>
          </p:nvSpPr>
          <p:spPr>
            <a:xfrm flipH="1" rot="5400000">
              <a:off x="7065720" y="267840"/>
              <a:ext cx="4935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Google Shape;260;p21"/>
            <p:cNvSpPr/>
            <p:nvPr/>
          </p:nvSpPr>
          <p:spPr>
            <a:xfrm rot="3559200">
              <a:off x="7165080" y="384840"/>
              <a:ext cx="297720" cy="402840"/>
            </a:xfrm>
            <a:prstGeom prst="roundRect">
              <a:avLst>
                <a:gd name="adj" fmla="val 34882"/>
              </a:avLst>
            </a:pr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6" name="Google Shape;261;p21"/>
          <p:cNvGrpSpPr/>
          <p:nvPr/>
        </p:nvGrpSpPr>
        <p:grpSpPr>
          <a:xfrm>
            <a:off x="7288560" y="340920"/>
            <a:ext cx="639000" cy="493560"/>
            <a:chOff x="7288560" y="340920"/>
            <a:chExt cx="639000" cy="493560"/>
          </a:xfrm>
        </p:grpSpPr>
        <p:sp>
          <p:nvSpPr>
            <p:cNvPr id="437" name="Google Shape;262;p21"/>
            <p:cNvSpPr/>
            <p:nvPr/>
          </p:nvSpPr>
          <p:spPr>
            <a:xfrm flipH="1" rot="5400000">
              <a:off x="7360920" y="267840"/>
              <a:ext cx="4935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19050">
              <a:solidFill>
                <a:srgbClr val="ffab40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Google Shape;263;p21"/>
            <p:cNvSpPr/>
            <p:nvPr/>
          </p:nvSpPr>
          <p:spPr>
            <a:xfrm>
              <a:off x="7407360" y="438480"/>
              <a:ext cx="402840" cy="297720"/>
            </a:xfrm>
            <a:prstGeom prst="roundRect">
              <a:avLst>
                <a:gd name="adj" fmla="val 34882"/>
              </a:avLst>
            </a:pr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9" name="Google Shape;264;p21"/>
          <p:cNvSpPr/>
          <p:nvPr/>
        </p:nvSpPr>
        <p:spPr>
          <a:xfrm>
            <a:off x="5916960" y="442440"/>
            <a:ext cx="463320" cy="3502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175680" bIns="17568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…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0" name="Google Shape;265;p21"/>
          <p:cNvSpPr/>
          <p:nvPr/>
        </p:nvSpPr>
        <p:spPr>
          <a:xfrm flipH="1" rot="13216200">
            <a:off x="853560" y="3708000"/>
            <a:ext cx="862560" cy="862560"/>
          </a:xfrm>
          <a:prstGeom prst="roundRect">
            <a:avLst>
              <a:gd name="adj" fmla="val 50000"/>
            </a:avLst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Google Shape;266;p21"/>
          <p:cNvSpPr/>
          <p:nvPr/>
        </p:nvSpPr>
        <p:spPr>
          <a:xfrm>
            <a:off x="8208360" y="3184920"/>
            <a:ext cx="73656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7920" bIns="27792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Patch</a:t>
            </a:r>
            <a:r>
              <a:rPr b="1" lang="en-US" sz="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var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42" name="Google Shape;267;p21"/>
          <p:cNvSpPr/>
          <p:nvPr/>
        </p:nvSpPr>
        <p:spPr>
          <a:xfrm>
            <a:off x="748440" y="3319560"/>
            <a:ext cx="99720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91600" bIns="29160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3" name="Google Shape;268;p21"/>
          <p:cNvSpPr/>
          <p:nvPr/>
        </p:nvSpPr>
        <p:spPr>
          <a:xfrm flipH="1">
            <a:off x="2022480" y="268200"/>
            <a:ext cx="360" cy="46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Google Shape;269;p21"/>
          <p:cNvSpPr/>
          <p:nvPr/>
        </p:nvSpPr>
        <p:spPr>
          <a:xfrm>
            <a:off x="1548720" y="340920"/>
            <a:ext cx="45612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Google Shape;270;p21"/>
          <p:cNvSpPr/>
          <p:nvPr/>
        </p:nvSpPr>
        <p:spPr>
          <a:xfrm rot="10800000">
            <a:off x="1024560" y="340920"/>
            <a:ext cx="5137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Google Shape;271;p21"/>
          <p:cNvSpPr/>
          <p:nvPr/>
        </p:nvSpPr>
        <p:spPr>
          <a:xfrm>
            <a:off x="1023480" y="36720"/>
            <a:ext cx="99720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8400" bIns="15840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160ms(6.25hz)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47" name="Google Shape;272;p21"/>
          <p:cNvSpPr/>
          <p:nvPr/>
        </p:nvSpPr>
        <p:spPr>
          <a:xfrm>
            <a:off x="397440" y="4553640"/>
            <a:ext cx="1773720" cy="4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Patch Orientation = Mean Orientation ±9, ±8, ±7, ±5, ±3, ±1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448" name="Google Shape;273;p21"/>
          <p:cNvGrpSpPr/>
          <p:nvPr/>
        </p:nvGrpSpPr>
        <p:grpSpPr>
          <a:xfrm>
            <a:off x="2318760" y="3670560"/>
            <a:ext cx="893160" cy="881640"/>
            <a:chOff x="2318760" y="3670560"/>
            <a:chExt cx="893160" cy="881640"/>
          </a:xfrm>
        </p:grpSpPr>
        <p:sp>
          <p:nvSpPr>
            <p:cNvPr id="449" name="Google Shape;274;p21"/>
            <p:cNvSpPr/>
            <p:nvPr/>
          </p:nvSpPr>
          <p:spPr>
            <a:xfrm>
              <a:off x="2318760" y="3670560"/>
              <a:ext cx="893160" cy="881640"/>
            </a:xfrm>
            <a:prstGeom prst="roundRect">
              <a:avLst>
                <a:gd name="adj" fmla="val 50000"/>
              </a:avLst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Google Shape;275;p21"/>
            <p:cNvSpPr/>
            <p:nvPr/>
          </p:nvSpPr>
          <p:spPr>
            <a:xfrm rot="5400000">
              <a:off x="2547000" y="4032000"/>
              <a:ext cx="159480" cy="170640"/>
            </a:xfrm>
            <a:prstGeom prst="ellipse">
              <a:avLst/>
            </a:pr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Google Shape;276;p21"/>
            <p:cNvSpPr/>
            <p:nvPr/>
          </p:nvSpPr>
          <p:spPr>
            <a:xfrm rot="5400000">
              <a:off x="2672640" y="4166280"/>
              <a:ext cx="159480" cy="170640"/>
            </a:xfrm>
            <a:prstGeom prst="ellipse">
              <a:avLst/>
            </a:pr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Google Shape;277;p21"/>
            <p:cNvSpPr/>
            <p:nvPr/>
          </p:nvSpPr>
          <p:spPr>
            <a:xfrm rot="5400000">
              <a:off x="2672640" y="3894840"/>
              <a:ext cx="159480" cy="170640"/>
            </a:xfrm>
            <a:prstGeom prst="ellipse">
              <a:avLst/>
            </a:pr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Google Shape;278;p21"/>
            <p:cNvSpPr/>
            <p:nvPr/>
          </p:nvSpPr>
          <p:spPr>
            <a:xfrm rot="5400000">
              <a:off x="2802960" y="4032000"/>
              <a:ext cx="159480" cy="170640"/>
            </a:xfrm>
            <a:prstGeom prst="ellipse">
              <a:avLst/>
            </a:pr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Google Shape;279;p21"/>
            <p:cNvSpPr/>
            <p:nvPr/>
          </p:nvSpPr>
          <p:spPr>
            <a:xfrm rot="5400000">
              <a:off x="2992680" y="4032000"/>
              <a:ext cx="159480" cy="170640"/>
            </a:xfrm>
            <a:prstGeom prst="ellipse">
              <a:avLst/>
            </a:pr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Google Shape;280;p21"/>
            <p:cNvSpPr/>
            <p:nvPr/>
          </p:nvSpPr>
          <p:spPr>
            <a:xfrm rot="5400000">
              <a:off x="2875320" y="3824640"/>
              <a:ext cx="159480" cy="170640"/>
            </a:xfrm>
            <a:prstGeom prst="ellipse">
              <a:avLst/>
            </a:pr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Google Shape;281;p21"/>
            <p:cNvSpPr/>
            <p:nvPr/>
          </p:nvSpPr>
          <p:spPr>
            <a:xfrm rot="5400000">
              <a:off x="2672640" y="3711600"/>
              <a:ext cx="159480" cy="170640"/>
            </a:xfrm>
            <a:prstGeom prst="ellipse">
              <a:avLst/>
            </a:pr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Google Shape;282;p21"/>
            <p:cNvSpPr/>
            <p:nvPr/>
          </p:nvSpPr>
          <p:spPr>
            <a:xfrm rot="5400000">
              <a:off x="2875320" y="4239720"/>
              <a:ext cx="159480" cy="170640"/>
            </a:xfrm>
            <a:prstGeom prst="ellipse">
              <a:avLst/>
            </a:pr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Google Shape;283;p21"/>
            <p:cNvSpPr/>
            <p:nvPr/>
          </p:nvSpPr>
          <p:spPr>
            <a:xfrm rot="5400000">
              <a:off x="2462760" y="3824640"/>
              <a:ext cx="159480" cy="170640"/>
            </a:xfrm>
            <a:prstGeom prst="ellipse">
              <a:avLst/>
            </a:pr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Google Shape;284;p21"/>
            <p:cNvSpPr/>
            <p:nvPr/>
          </p:nvSpPr>
          <p:spPr>
            <a:xfrm rot="5400000">
              <a:off x="2361960" y="4055400"/>
              <a:ext cx="159480" cy="170640"/>
            </a:xfrm>
            <a:prstGeom prst="ellipse">
              <a:avLst/>
            </a:pr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Google Shape;285;p21"/>
            <p:cNvSpPr/>
            <p:nvPr/>
          </p:nvSpPr>
          <p:spPr>
            <a:xfrm rot="5400000">
              <a:off x="2469600" y="4239720"/>
              <a:ext cx="159480" cy="170640"/>
            </a:xfrm>
            <a:prstGeom prst="ellipse">
              <a:avLst/>
            </a:pr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Google Shape;286;p21"/>
            <p:cNvSpPr/>
            <p:nvPr/>
          </p:nvSpPr>
          <p:spPr>
            <a:xfrm rot="5400000">
              <a:off x="2669400" y="4352760"/>
              <a:ext cx="159480" cy="170640"/>
            </a:xfrm>
            <a:prstGeom prst="ellipse">
              <a:avLst/>
            </a:prstGeom>
            <a:blipFill rotWithShape="0">
              <a:blip r:embed="rId2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2" name="Google Shape;287;p21"/>
          <p:cNvSpPr/>
          <p:nvPr/>
        </p:nvSpPr>
        <p:spPr>
          <a:xfrm>
            <a:off x="2299680" y="3294000"/>
            <a:ext cx="99720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91600" bIns="29160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EC0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Google Shape;288;p21"/>
          <p:cNvSpPr/>
          <p:nvPr/>
        </p:nvSpPr>
        <p:spPr>
          <a:xfrm>
            <a:off x="1958760" y="4570560"/>
            <a:ext cx="161280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Patch Orientation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= Mean Orientation 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464" name="Google Shape;289;p21"/>
          <p:cNvGrpSpPr/>
          <p:nvPr/>
        </p:nvGrpSpPr>
        <p:grpSpPr>
          <a:xfrm>
            <a:off x="6369840" y="3069720"/>
            <a:ext cx="639000" cy="522360"/>
            <a:chOff x="6369840" y="3069720"/>
            <a:chExt cx="639000" cy="522360"/>
          </a:xfrm>
        </p:grpSpPr>
        <p:sp>
          <p:nvSpPr>
            <p:cNvPr id="465" name="Google Shape;290;p21"/>
            <p:cNvSpPr/>
            <p:nvPr/>
          </p:nvSpPr>
          <p:spPr>
            <a:xfrm flipH="1" rot="5400000">
              <a:off x="6427800" y="3011400"/>
              <a:ext cx="522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Google Shape;291;p21"/>
            <p:cNvSpPr/>
            <p:nvPr/>
          </p:nvSpPr>
          <p:spPr>
            <a:xfrm rot="6976800">
              <a:off x="6521040" y="3339720"/>
              <a:ext cx="108720" cy="149040"/>
            </a:xfrm>
            <a:prstGeom prst="ellipse">
              <a:avLst/>
            </a:prstGeom>
            <a:blipFill rotWithShape="0">
              <a:blip r:embed="rId3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7" name="Google Shape;292;p21"/>
          <p:cNvGrpSpPr/>
          <p:nvPr/>
        </p:nvGrpSpPr>
        <p:grpSpPr>
          <a:xfrm>
            <a:off x="6679080" y="3058560"/>
            <a:ext cx="639000" cy="522360"/>
            <a:chOff x="6679080" y="3058560"/>
            <a:chExt cx="639000" cy="522360"/>
          </a:xfrm>
        </p:grpSpPr>
        <p:sp>
          <p:nvSpPr>
            <p:cNvPr id="468" name="Google Shape;293;p21"/>
            <p:cNvSpPr/>
            <p:nvPr/>
          </p:nvSpPr>
          <p:spPr>
            <a:xfrm flipH="1" rot="5400000">
              <a:off x="6737040" y="3000240"/>
              <a:ext cx="522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Google Shape;294;p21"/>
            <p:cNvSpPr/>
            <p:nvPr/>
          </p:nvSpPr>
          <p:spPr>
            <a:xfrm rot="10167000">
              <a:off x="6814800" y="3345840"/>
              <a:ext cx="139320" cy="116640"/>
            </a:xfrm>
            <a:prstGeom prst="ellipse">
              <a:avLst/>
            </a:prstGeom>
            <a:blipFill rotWithShape="0">
              <a:blip r:embed="rId3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0" name="Google Shape;295;p21"/>
          <p:cNvGrpSpPr/>
          <p:nvPr/>
        </p:nvGrpSpPr>
        <p:grpSpPr>
          <a:xfrm>
            <a:off x="6993360" y="3058920"/>
            <a:ext cx="639000" cy="522360"/>
            <a:chOff x="6993360" y="3058920"/>
            <a:chExt cx="639000" cy="522360"/>
          </a:xfrm>
        </p:grpSpPr>
        <p:sp>
          <p:nvSpPr>
            <p:cNvPr id="471" name="Google Shape;296;p21"/>
            <p:cNvSpPr/>
            <p:nvPr/>
          </p:nvSpPr>
          <p:spPr>
            <a:xfrm flipH="1" rot="5400000">
              <a:off x="7051320" y="3000600"/>
              <a:ext cx="522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Google Shape;297;p21"/>
            <p:cNvSpPr/>
            <p:nvPr/>
          </p:nvSpPr>
          <p:spPr>
            <a:xfrm rot="19949400">
              <a:off x="7126920" y="3345840"/>
              <a:ext cx="140760" cy="115200"/>
            </a:xfrm>
            <a:prstGeom prst="ellipse">
              <a:avLst/>
            </a:prstGeom>
            <a:blipFill rotWithShape="0">
              <a:blip r:embed="rId3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3" name="Google Shape;298;p21"/>
          <p:cNvGrpSpPr/>
          <p:nvPr/>
        </p:nvGrpSpPr>
        <p:grpSpPr>
          <a:xfrm>
            <a:off x="7288560" y="3058920"/>
            <a:ext cx="639000" cy="522360"/>
            <a:chOff x="7288560" y="3058920"/>
            <a:chExt cx="639000" cy="522360"/>
          </a:xfrm>
        </p:grpSpPr>
        <p:sp>
          <p:nvSpPr>
            <p:cNvPr id="474" name="Google Shape;299;p21"/>
            <p:cNvSpPr/>
            <p:nvPr/>
          </p:nvSpPr>
          <p:spPr>
            <a:xfrm flipH="1" rot="5400000">
              <a:off x="7346520" y="3000600"/>
              <a:ext cx="522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19050">
              <a:solidFill>
                <a:srgbClr val="ffab40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Google Shape;300;p21"/>
            <p:cNvSpPr/>
            <p:nvPr/>
          </p:nvSpPr>
          <p:spPr>
            <a:xfrm rot="5208000">
              <a:off x="7438680" y="3328920"/>
              <a:ext cx="109080" cy="148680"/>
            </a:xfrm>
            <a:prstGeom prst="ellipse">
              <a:avLst/>
            </a:prstGeom>
            <a:blipFill rotWithShape="0">
              <a:blip r:embed="rId3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6" name="Google Shape;301;p21"/>
          <p:cNvGrpSpPr/>
          <p:nvPr/>
        </p:nvGrpSpPr>
        <p:grpSpPr>
          <a:xfrm>
            <a:off x="4377600" y="3052800"/>
            <a:ext cx="639000" cy="522360"/>
            <a:chOff x="4377600" y="3052800"/>
            <a:chExt cx="639000" cy="522360"/>
          </a:xfrm>
        </p:grpSpPr>
        <p:sp>
          <p:nvSpPr>
            <p:cNvPr id="477" name="Google Shape;302;p21"/>
            <p:cNvSpPr/>
            <p:nvPr/>
          </p:nvSpPr>
          <p:spPr>
            <a:xfrm flipH="1" rot="5400000">
              <a:off x="4435560" y="2994480"/>
              <a:ext cx="522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Google Shape;303;p21"/>
            <p:cNvSpPr/>
            <p:nvPr/>
          </p:nvSpPr>
          <p:spPr>
            <a:xfrm rot="6976800">
              <a:off x="4529160" y="3322800"/>
              <a:ext cx="108720" cy="149040"/>
            </a:xfrm>
            <a:prstGeom prst="ellipse">
              <a:avLst/>
            </a:prstGeom>
            <a:blipFill rotWithShape="0">
              <a:blip r:embed="rId3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9" name="Google Shape;304;p21"/>
          <p:cNvGrpSpPr/>
          <p:nvPr/>
        </p:nvGrpSpPr>
        <p:grpSpPr>
          <a:xfrm>
            <a:off x="4686840" y="3042000"/>
            <a:ext cx="639000" cy="522360"/>
            <a:chOff x="4686840" y="3042000"/>
            <a:chExt cx="639000" cy="522360"/>
          </a:xfrm>
        </p:grpSpPr>
        <p:sp>
          <p:nvSpPr>
            <p:cNvPr id="480" name="Google Shape;305;p21"/>
            <p:cNvSpPr/>
            <p:nvPr/>
          </p:nvSpPr>
          <p:spPr>
            <a:xfrm flipH="1" rot="5400000">
              <a:off x="4744800" y="2983680"/>
              <a:ext cx="522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Google Shape;306;p21"/>
            <p:cNvSpPr/>
            <p:nvPr/>
          </p:nvSpPr>
          <p:spPr>
            <a:xfrm rot="10167000">
              <a:off x="4822560" y="3328920"/>
              <a:ext cx="139320" cy="116640"/>
            </a:xfrm>
            <a:prstGeom prst="ellipse">
              <a:avLst/>
            </a:prstGeom>
            <a:blipFill rotWithShape="0">
              <a:blip r:embed="rId3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2" name="Google Shape;307;p21"/>
          <p:cNvGrpSpPr/>
          <p:nvPr/>
        </p:nvGrpSpPr>
        <p:grpSpPr>
          <a:xfrm>
            <a:off x="5001480" y="3042000"/>
            <a:ext cx="639000" cy="522360"/>
            <a:chOff x="5001480" y="3042000"/>
            <a:chExt cx="639000" cy="522360"/>
          </a:xfrm>
        </p:grpSpPr>
        <p:sp>
          <p:nvSpPr>
            <p:cNvPr id="483" name="Google Shape;308;p21"/>
            <p:cNvSpPr/>
            <p:nvPr/>
          </p:nvSpPr>
          <p:spPr>
            <a:xfrm flipH="1" rot="5400000">
              <a:off x="5059440" y="2983680"/>
              <a:ext cx="522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Google Shape;309;p21"/>
            <p:cNvSpPr/>
            <p:nvPr/>
          </p:nvSpPr>
          <p:spPr>
            <a:xfrm rot="3307200">
              <a:off x="5151960" y="3311280"/>
              <a:ext cx="108720" cy="149040"/>
            </a:xfrm>
            <a:prstGeom prst="ellipse">
              <a:avLst/>
            </a:prstGeom>
            <a:blipFill rotWithShape="0">
              <a:blip r:embed="rId3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5" name="Google Shape;310;p21"/>
          <p:cNvGrpSpPr/>
          <p:nvPr/>
        </p:nvGrpSpPr>
        <p:grpSpPr>
          <a:xfrm>
            <a:off x="5296320" y="3042000"/>
            <a:ext cx="639000" cy="522360"/>
            <a:chOff x="5296320" y="3042000"/>
            <a:chExt cx="639000" cy="522360"/>
          </a:xfrm>
        </p:grpSpPr>
        <p:sp>
          <p:nvSpPr>
            <p:cNvPr id="486" name="Google Shape;311;p21"/>
            <p:cNvSpPr/>
            <p:nvPr/>
          </p:nvSpPr>
          <p:spPr>
            <a:xfrm flipH="1" rot="5400000">
              <a:off x="5354280" y="2983680"/>
              <a:ext cx="522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19050">
              <a:solidFill>
                <a:srgbClr val="ffab40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Google Shape;312;p21"/>
            <p:cNvSpPr/>
            <p:nvPr/>
          </p:nvSpPr>
          <p:spPr>
            <a:xfrm rot="5208000">
              <a:off x="5446440" y="3312000"/>
              <a:ext cx="109080" cy="148680"/>
            </a:xfrm>
            <a:prstGeom prst="ellipse">
              <a:avLst/>
            </a:prstGeom>
            <a:blipFill rotWithShape="0">
              <a:blip r:embed="rId3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8" name="Google Shape;313;p21"/>
          <p:cNvSpPr/>
          <p:nvPr/>
        </p:nvSpPr>
        <p:spPr>
          <a:xfrm>
            <a:off x="5928840" y="3148200"/>
            <a:ext cx="463320" cy="3502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175680" bIns="17568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…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89" name="Google Shape;314;p21"/>
          <p:cNvSpPr/>
          <p:nvPr/>
        </p:nvSpPr>
        <p:spPr>
          <a:xfrm>
            <a:off x="3894840" y="451800"/>
            <a:ext cx="223920" cy="4012920"/>
          </a:xfrm>
          <a:prstGeom prst="leftBrace">
            <a:avLst>
              <a:gd name="adj1" fmla="val 39184"/>
              <a:gd name="adj2" fmla="val 10471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Google Shape;315;p21"/>
          <p:cNvSpPr/>
          <p:nvPr/>
        </p:nvSpPr>
        <p:spPr>
          <a:xfrm>
            <a:off x="8155440" y="4053600"/>
            <a:ext cx="73656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7920" bIns="27792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Patch</a:t>
            </a:r>
            <a:r>
              <a:rPr b="1" lang="en-US" sz="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491" name="Google Shape;316;p21"/>
          <p:cNvGrpSpPr/>
          <p:nvPr/>
        </p:nvGrpSpPr>
        <p:grpSpPr>
          <a:xfrm>
            <a:off x="6344640" y="3937320"/>
            <a:ext cx="639000" cy="528120"/>
            <a:chOff x="6344640" y="3937320"/>
            <a:chExt cx="639000" cy="528120"/>
          </a:xfrm>
        </p:grpSpPr>
        <p:sp>
          <p:nvSpPr>
            <p:cNvPr id="492" name="Google Shape;317;p21"/>
            <p:cNvSpPr/>
            <p:nvPr/>
          </p:nvSpPr>
          <p:spPr>
            <a:xfrm flipH="1" rot="5400000">
              <a:off x="6399720" y="3881880"/>
              <a:ext cx="52812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Google Shape;318;p21"/>
            <p:cNvSpPr/>
            <p:nvPr/>
          </p:nvSpPr>
          <p:spPr>
            <a:xfrm rot="7303800">
              <a:off x="6494400" y="4211280"/>
              <a:ext cx="110160" cy="148680"/>
            </a:xfrm>
            <a:prstGeom prst="ellipse">
              <a:avLst/>
            </a:prstGeom>
            <a:blipFill rotWithShape="0">
              <a:blip r:embed="rId3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4" name="Google Shape;319;p21"/>
          <p:cNvGrpSpPr/>
          <p:nvPr/>
        </p:nvGrpSpPr>
        <p:grpSpPr>
          <a:xfrm>
            <a:off x="6653880" y="3926520"/>
            <a:ext cx="639000" cy="528120"/>
            <a:chOff x="6653880" y="3926520"/>
            <a:chExt cx="639000" cy="528120"/>
          </a:xfrm>
        </p:grpSpPr>
        <p:sp>
          <p:nvSpPr>
            <p:cNvPr id="495" name="Google Shape;320;p21"/>
            <p:cNvSpPr/>
            <p:nvPr/>
          </p:nvSpPr>
          <p:spPr>
            <a:xfrm flipH="1" rot="5400000">
              <a:off x="6708960" y="3871080"/>
              <a:ext cx="52812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Google Shape;321;p21"/>
            <p:cNvSpPr/>
            <p:nvPr/>
          </p:nvSpPr>
          <p:spPr>
            <a:xfrm rot="10167000">
              <a:off x="6790320" y="4216680"/>
              <a:ext cx="139320" cy="117720"/>
            </a:xfrm>
            <a:prstGeom prst="ellipse">
              <a:avLst/>
            </a:prstGeom>
            <a:blipFill rotWithShape="0">
              <a:blip r:embed="rId3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7" name="Google Shape;322;p21"/>
          <p:cNvGrpSpPr/>
          <p:nvPr/>
        </p:nvGrpSpPr>
        <p:grpSpPr>
          <a:xfrm>
            <a:off x="6968520" y="3926520"/>
            <a:ext cx="639000" cy="528120"/>
            <a:chOff x="6968520" y="3926520"/>
            <a:chExt cx="639000" cy="528120"/>
          </a:xfrm>
        </p:grpSpPr>
        <p:sp>
          <p:nvSpPr>
            <p:cNvPr id="498" name="Google Shape;323;p21"/>
            <p:cNvSpPr/>
            <p:nvPr/>
          </p:nvSpPr>
          <p:spPr>
            <a:xfrm flipH="1" rot="5400000">
              <a:off x="7023600" y="3871080"/>
              <a:ext cx="52812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Google Shape;324;p21"/>
            <p:cNvSpPr/>
            <p:nvPr/>
          </p:nvSpPr>
          <p:spPr>
            <a:xfrm rot="19684200">
              <a:off x="7102800" y="4216320"/>
              <a:ext cx="140760" cy="116640"/>
            </a:xfrm>
            <a:prstGeom prst="ellipse">
              <a:avLst/>
            </a:prstGeom>
            <a:blipFill rotWithShape="0">
              <a:blip r:embed="rId4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0" name="Google Shape;325;p21"/>
          <p:cNvGrpSpPr/>
          <p:nvPr/>
        </p:nvGrpSpPr>
        <p:grpSpPr>
          <a:xfrm>
            <a:off x="7263360" y="3926520"/>
            <a:ext cx="639000" cy="528120"/>
            <a:chOff x="7263360" y="3926520"/>
            <a:chExt cx="639000" cy="528120"/>
          </a:xfrm>
        </p:grpSpPr>
        <p:sp>
          <p:nvSpPr>
            <p:cNvPr id="501" name="Google Shape;326;p21"/>
            <p:cNvSpPr/>
            <p:nvPr/>
          </p:nvSpPr>
          <p:spPr>
            <a:xfrm flipH="1" rot="5400000">
              <a:off x="7318440" y="3871080"/>
              <a:ext cx="52812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19050">
              <a:solidFill>
                <a:srgbClr val="ffab40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Google Shape;327;p21"/>
            <p:cNvSpPr/>
            <p:nvPr/>
          </p:nvSpPr>
          <p:spPr>
            <a:xfrm rot="5208000">
              <a:off x="7413840" y="4199400"/>
              <a:ext cx="110160" cy="148680"/>
            </a:xfrm>
            <a:prstGeom prst="ellipse">
              <a:avLst/>
            </a:prstGeom>
            <a:blipFill rotWithShape="0">
              <a:blip r:embed="rId4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3" name="Google Shape;328;p21"/>
          <p:cNvGrpSpPr/>
          <p:nvPr/>
        </p:nvGrpSpPr>
        <p:grpSpPr>
          <a:xfrm>
            <a:off x="4352400" y="3920400"/>
            <a:ext cx="639000" cy="528120"/>
            <a:chOff x="4352400" y="3920400"/>
            <a:chExt cx="639000" cy="528120"/>
          </a:xfrm>
        </p:grpSpPr>
        <p:sp>
          <p:nvSpPr>
            <p:cNvPr id="504" name="Google Shape;329;p21"/>
            <p:cNvSpPr/>
            <p:nvPr/>
          </p:nvSpPr>
          <p:spPr>
            <a:xfrm flipH="1" rot="5400000">
              <a:off x="4407480" y="3864960"/>
              <a:ext cx="52812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Google Shape;330;p21"/>
            <p:cNvSpPr/>
            <p:nvPr/>
          </p:nvSpPr>
          <p:spPr>
            <a:xfrm rot="6976800">
              <a:off x="4503240" y="4194000"/>
              <a:ext cx="110160" cy="149040"/>
            </a:xfrm>
            <a:prstGeom prst="ellipse">
              <a:avLst/>
            </a:prstGeom>
            <a:blipFill rotWithShape="0">
              <a:blip r:embed="rId4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6" name="Google Shape;331;p21"/>
          <p:cNvGrpSpPr/>
          <p:nvPr/>
        </p:nvGrpSpPr>
        <p:grpSpPr>
          <a:xfrm>
            <a:off x="4662000" y="3909240"/>
            <a:ext cx="639000" cy="528120"/>
            <a:chOff x="4662000" y="3909240"/>
            <a:chExt cx="639000" cy="528120"/>
          </a:xfrm>
        </p:grpSpPr>
        <p:sp>
          <p:nvSpPr>
            <p:cNvPr id="507" name="Google Shape;332;p21"/>
            <p:cNvSpPr/>
            <p:nvPr/>
          </p:nvSpPr>
          <p:spPr>
            <a:xfrm flipH="1" rot="5400000">
              <a:off x="4717080" y="3853800"/>
              <a:ext cx="52812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Google Shape;333;p21"/>
            <p:cNvSpPr/>
            <p:nvPr/>
          </p:nvSpPr>
          <p:spPr>
            <a:xfrm rot="10167000">
              <a:off x="4798080" y="4199760"/>
              <a:ext cx="139320" cy="117720"/>
            </a:xfrm>
            <a:prstGeom prst="ellipse">
              <a:avLst/>
            </a:prstGeom>
            <a:blipFill rotWithShape="0">
              <a:blip r:embed="rId4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9" name="Google Shape;334;p21"/>
          <p:cNvGrpSpPr/>
          <p:nvPr/>
        </p:nvGrpSpPr>
        <p:grpSpPr>
          <a:xfrm>
            <a:off x="4976280" y="3909240"/>
            <a:ext cx="639000" cy="528120"/>
            <a:chOff x="4976280" y="3909240"/>
            <a:chExt cx="639000" cy="528120"/>
          </a:xfrm>
        </p:grpSpPr>
        <p:sp>
          <p:nvSpPr>
            <p:cNvPr id="510" name="Google Shape;335;p21"/>
            <p:cNvSpPr/>
            <p:nvPr/>
          </p:nvSpPr>
          <p:spPr>
            <a:xfrm flipH="1" rot="5400000">
              <a:off x="5031360" y="3853800"/>
              <a:ext cx="52812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Google Shape;336;p21"/>
            <p:cNvSpPr/>
            <p:nvPr/>
          </p:nvSpPr>
          <p:spPr>
            <a:xfrm rot="3307200">
              <a:off x="5126040" y="4182120"/>
              <a:ext cx="109800" cy="149040"/>
            </a:xfrm>
            <a:prstGeom prst="ellipse">
              <a:avLst/>
            </a:prstGeom>
            <a:blipFill rotWithShape="0">
              <a:blip r:embed="rId4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2" name="Google Shape;337;p21"/>
          <p:cNvGrpSpPr/>
          <p:nvPr/>
        </p:nvGrpSpPr>
        <p:grpSpPr>
          <a:xfrm>
            <a:off x="5271120" y="3909240"/>
            <a:ext cx="639000" cy="528120"/>
            <a:chOff x="5271120" y="3909240"/>
            <a:chExt cx="639000" cy="528120"/>
          </a:xfrm>
        </p:grpSpPr>
        <p:sp>
          <p:nvSpPr>
            <p:cNvPr id="513" name="Google Shape;338;p21"/>
            <p:cNvSpPr/>
            <p:nvPr/>
          </p:nvSpPr>
          <p:spPr>
            <a:xfrm flipH="1" rot="5400000">
              <a:off x="5326200" y="3853800"/>
              <a:ext cx="52812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19050">
              <a:solidFill>
                <a:srgbClr val="ffab40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Google Shape;339;p21"/>
            <p:cNvSpPr/>
            <p:nvPr/>
          </p:nvSpPr>
          <p:spPr>
            <a:xfrm rot="5208000">
              <a:off x="5421960" y="4182480"/>
              <a:ext cx="110160" cy="148680"/>
            </a:xfrm>
            <a:prstGeom prst="ellipse">
              <a:avLst/>
            </a:prstGeom>
            <a:blipFill rotWithShape="0">
              <a:blip r:embed="rId4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5" name="Google Shape;340;p21"/>
          <p:cNvSpPr/>
          <p:nvPr/>
        </p:nvSpPr>
        <p:spPr>
          <a:xfrm>
            <a:off x="5903640" y="4047480"/>
            <a:ext cx="463320" cy="3502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175680" bIns="17568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…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6" name="Google Shape;341;p21"/>
          <p:cNvSpPr/>
          <p:nvPr/>
        </p:nvSpPr>
        <p:spPr>
          <a:xfrm>
            <a:off x="5128200" y="2586600"/>
            <a:ext cx="92700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7920" bIns="27792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741b47"/>
                </a:solidFill>
                <a:latin typeface="Times New Roman"/>
                <a:ea typeface="Times New Roman"/>
              </a:rPr>
              <a:t>Size=4°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7" name="Google Shape;342;p21"/>
          <p:cNvSpPr/>
          <p:nvPr/>
        </p:nvSpPr>
        <p:spPr>
          <a:xfrm>
            <a:off x="4521240" y="2328120"/>
            <a:ext cx="110160" cy="102600"/>
          </a:xfrm>
          <a:prstGeom prst="ellipse">
            <a:avLst/>
          </a:prstGeom>
          <a:noFill/>
          <a:ln w="9525">
            <a:solidFill>
              <a:srgbClr val="a61c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Google Shape;343;p21"/>
          <p:cNvSpPr/>
          <p:nvPr/>
        </p:nvSpPr>
        <p:spPr>
          <a:xfrm flipH="1">
            <a:off x="4978800" y="3071880"/>
            <a:ext cx="360" cy="52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2f485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Google Shape;344;p21"/>
          <p:cNvSpPr/>
          <p:nvPr/>
        </p:nvSpPr>
        <p:spPr>
          <a:xfrm>
            <a:off x="387720" y="2892600"/>
            <a:ext cx="35809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Mean Orientation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Target</a:t>
            </a:r>
            <a:r>
              <a:rPr b="1" lang="zh-CN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（</a:t>
            </a:r>
            <a:r>
              <a:rPr b="1" lang="en-US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10</a:t>
            </a:r>
            <a:r>
              <a:rPr b="1" lang="zh-CN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：</a:t>
            </a:r>
            <a:r>
              <a:rPr b="1" lang="en-US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20</a:t>
            </a:r>
            <a:r>
              <a:rPr b="1" lang="zh-CN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：</a:t>
            </a:r>
            <a:r>
              <a:rPr b="1" lang="en-US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170</a:t>
            </a:r>
            <a:r>
              <a:rPr b="1" lang="zh-CN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）  </a:t>
            </a:r>
            <a:r>
              <a:rPr b="1" lang="en-US" sz="10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No Target/Random</a:t>
            </a:r>
            <a:r>
              <a:rPr b="1" lang="zh-CN" sz="10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（</a:t>
            </a:r>
            <a:r>
              <a:rPr b="1" lang="en-US" sz="10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10</a:t>
            </a:r>
            <a:r>
              <a:rPr b="1" lang="zh-CN" sz="10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：</a:t>
            </a:r>
            <a:r>
              <a:rPr b="1" lang="en-US" sz="10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10</a:t>
            </a:r>
            <a:r>
              <a:rPr b="1" lang="zh-CN" sz="10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：</a:t>
            </a:r>
            <a:r>
              <a:rPr b="1" lang="en-US" sz="10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180</a:t>
            </a:r>
            <a:r>
              <a:rPr b="1" lang="zh-CN" sz="1000" spc="-1" strike="noStrike">
                <a:solidFill>
                  <a:srgbClr val="2f4858"/>
                </a:solidFill>
                <a:latin typeface="Times New Roman"/>
                <a:ea typeface="Times New Roman"/>
              </a:rPr>
              <a:t>）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0" name="Google Shape;345;p21"/>
          <p:cNvSpPr/>
          <p:nvPr/>
        </p:nvSpPr>
        <p:spPr>
          <a:xfrm>
            <a:off x="5121000" y="18360"/>
            <a:ext cx="92700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7920" bIns="27792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Target1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1" name="Google Shape;346;p21"/>
          <p:cNvSpPr/>
          <p:nvPr/>
        </p:nvSpPr>
        <p:spPr>
          <a:xfrm>
            <a:off x="7145280" y="28080"/>
            <a:ext cx="92700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7920" bIns="27792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ab40"/>
                </a:solidFill>
                <a:latin typeface="Times New Roman"/>
                <a:ea typeface="Times New Roman"/>
              </a:rPr>
              <a:t>Target18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2" name="Google Shape;347;p21"/>
          <p:cNvSpPr/>
          <p:nvPr/>
        </p:nvSpPr>
        <p:spPr>
          <a:xfrm flipH="1" rot="10800000">
            <a:off x="4192560" y="957240"/>
            <a:ext cx="428436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Google Shape;348;p21"/>
          <p:cNvSpPr/>
          <p:nvPr/>
        </p:nvSpPr>
        <p:spPr>
          <a:xfrm flipH="1" rot="10800000">
            <a:off x="4192560" y="3757320"/>
            <a:ext cx="428436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Google Shape;349;p21"/>
          <p:cNvSpPr/>
          <p:nvPr/>
        </p:nvSpPr>
        <p:spPr>
          <a:xfrm>
            <a:off x="4134960" y="3548880"/>
            <a:ext cx="39427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3120" bIns="12312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eg.         179°     143°      73°       33°                                             168°      132°      148°      37°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25" name="Google Shape;350;p21"/>
          <p:cNvSpPr/>
          <p:nvPr/>
        </p:nvSpPr>
        <p:spPr>
          <a:xfrm>
            <a:off x="4177440" y="4446720"/>
            <a:ext cx="394272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23120" bIns="12312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eg.      180°      140°         70°        30°                                       170°        130°      150°      30°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26" name="Google Shape;352;p21"/>
          <p:cNvSpPr/>
          <p:nvPr/>
        </p:nvSpPr>
        <p:spPr>
          <a:xfrm>
            <a:off x="3497760" y="871920"/>
            <a:ext cx="40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Google Shape;353;p21"/>
          <p:cNvSpPr/>
          <p:nvPr/>
        </p:nvSpPr>
        <p:spPr>
          <a:xfrm>
            <a:off x="5898960" y="1309680"/>
            <a:ext cx="463320" cy="3502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175680" bIns="17568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… </a:t>
            </a:r>
            <a:endParaRPr b="0" lang="en-US" sz="1000" spc="-1" strike="noStrike">
              <a:latin typeface="Arial"/>
            </a:endParaRPr>
          </a:p>
        </p:txBody>
      </p:sp>
      <p:grpSp>
        <p:nvGrpSpPr>
          <p:cNvPr id="528" name="Google Shape;354;p21"/>
          <p:cNvGrpSpPr/>
          <p:nvPr/>
        </p:nvGrpSpPr>
        <p:grpSpPr>
          <a:xfrm>
            <a:off x="6358680" y="1171440"/>
            <a:ext cx="639000" cy="468360"/>
            <a:chOff x="6358680" y="1171440"/>
            <a:chExt cx="639000" cy="468360"/>
          </a:xfrm>
        </p:grpSpPr>
        <p:sp>
          <p:nvSpPr>
            <p:cNvPr id="529" name="Google Shape;355;p21"/>
            <p:cNvSpPr/>
            <p:nvPr/>
          </p:nvSpPr>
          <p:spPr>
            <a:xfrm flipH="1" rot="5400000">
              <a:off x="6443640" y="1086120"/>
              <a:ext cx="468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Google Shape;356;p21"/>
            <p:cNvSpPr/>
            <p:nvPr/>
          </p:nvSpPr>
          <p:spPr>
            <a:xfrm flipH="1" rot="16200000">
              <a:off x="6475680" y="1262160"/>
              <a:ext cx="406440" cy="284760"/>
            </a:xfrm>
            <a:prstGeom prst="roundRect">
              <a:avLst>
                <a:gd name="adj" fmla="val 46045"/>
              </a:avLst>
            </a:prstGeom>
            <a:blipFill rotWithShape="0">
              <a:blip r:embed="rId4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1" name="Google Shape;357;p21"/>
          <p:cNvSpPr/>
          <p:nvPr/>
        </p:nvSpPr>
        <p:spPr>
          <a:xfrm flipH="1" rot="11353800">
            <a:off x="7113600" y="1258560"/>
            <a:ext cx="401040" cy="291960"/>
          </a:xfrm>
          <a:prstGeom prst="roundRect">
            <a:avLst>
              <a:gd name="adj" fmla="val 46045"/>
            </a:avLst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32" name="Google Shape;358;p21"/>
          <p:cNvGrpSpPr/>
          <p:nvPr/>
        </p:nvGrpSpPr>
        <p:grpSpPr>
          <a:xfrm>
            <a:off x="4352400" y="1172880"/>
            <a:ext cx="639000" cy="468360"/>
            <a:chOff x="4352400" y="1172880"/>
            <a:chExt cx="639000" cy="468360"/>
          </a:xfrm>
        </p:grpSpPr>
        <p:sp>
          <p:nvSpPr>
            <p:cNvPr id="533" name="Google Shape;359;p21"/>
            <p:cNvSpPr/>
            <p:nvPr/>
          </p:nvSpPr>
          <p:spPr>
            <a:xfrm flipH="1" rot="5400000">
              <a:off x="4437360" y="1087560"/>
              <a:ext cx="468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8283989" dist="57102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Google Shape;360;p21"/>
            <p:cNvSpPr/>
            <p:nvPr/>
          </p:nvSpPr>
          <p:spPr>
            <a:xfrm flipH="1" rot="16200000">
              <a:off x="4469400" y="1263600"/>
              <a:ext cx="406440" cy="284760"/>
            </a:xfrm>
            <a:prstGeom prst="roundRect">
              <a:avLst>
                <a:gd name="adj" fmla="val 46045"/>
              </a:avLst>
            </a:prstGeom>
            <a:blipFill rotWithShape="0">
              <a:blip r:embed="rId4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5" name="Google Shape;361;p21"/>
          <p:cNvGrpSpPr/>
          <p:nvPr/>
        </p:nvGrpSpPr>
        <p:grpSpPr>
          <a:xfrm>
            <a:off x="4651200" y="1162800"/>
            <a:ext cx="639000" cy="484920"/>
            <a:chOff x="4651200" y="1162800"/>
            <a:chExt cx="639000" cy="484920"/>
          </a:xfrm>
        </p:grpSpPr>
        <p:sp>
          <p:nvSpPr>
            <p:cNvPr id="536" name="Google Shape;362;p21"/>
            <p:cNvSpPr/>
            <p:nvPr/>
          </p:nvSpPr>
          <p:spPr>
            <a:xfrm flipH="1" rot="5400000">
              <a:off x="4736160" y="1087560"/>
              <a:ext cx="468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7975046" dist="56039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Google Shape;363;p21"/>
            <p:cNvSpPr/>
            <p:nvPr/>
          </p:nvSpPr>
          <p:spPr>
            <a:xfrm flipH="1" rot="19031400">
              <a:off x="4767120" y="1262880"/>
              <a:ext cx="406440" cy="284760"/>
            </a:xfrm>
            <a:prstGeom prst="roundRect">
              <a:avLst>
                <a:gd name="adj" fmla="val 46045"/>
              </a:avLst>
            </a:prstGeom>
            <a:blipFill rotWithShape="0">
              <a:blip r:embed="rId4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8" name="Google Shape;364;p21"/>
          <p:cNvSpPr/>
          <p:nvPr/>
        </p:nvSpPr>
        <p:spPr>
          <a:xfrm flipH="1" rot="5400000">
            <a:off x="5048280" y="1087200"/>
            <a:ext cx="468360" cy="639000"/>
          </a:xfrm>
          <a:prstGeom prst="trapezoid">
            <a:avLst>
              <a:gd name="adj" fmla="val 19099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  <a:effectLst>
            <a:outerShdw algn="bl" blurRad="57240" dir="8283989" dist="57102" rotWithShape="0">
              <a:srgbClr val="000000">
                <a:alpha val="3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9" name="Google Shape;365;p21"/>
          <p:cNvSpPr/>
          <p:nvPr/>
        </p:nvSpPr>
        <p:spPr>
          <a:xfrm flipH="1" rot="13384800">
            <a:off x="5140080" y="1222920"/>
            <a:ext cx="334800" cy="367200"/>
          </a:xfrm>
          <a:prstGeom prst="roundRect">
            <a:avLst>
              <a:gd name="adj" fmla="val 46045"/>
            </a:avLst>
          </a:prstGeom>
          <a:blipFill rotWithShape="0">
            <a:blip r:embed="rId5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Google Shape;366;p21"/>
          <p:cNvSpPr/>
          <p:nvPr/>
        </p:nvSpPr>
        <p:spPr>
          <a:xfrm flipH="1" rot="5400000">
            <a:off x="5339160" y="1087200"/>
            <a:ext cx="468360" cy="639000"/>
          </a:xfrm>
          <a:prstGeom prst="trapezoid">
            <a:avLst>
              <a:gd name="adj" fmla="val 19099"/>
            </a:avLst>
          </a:prstGeom>
          <a:solidFill>
            <a:srgbClr val="808080"/>
          </a:solidFill>
          <a:ln w="19050">
            <a:solidFill>
              <a:srgbClr val="ffab40"/>
            </a:solidFill>
            <a:round/>
          </a:ln>
          <a:effectLst>
            <a:outerShdw algn="bl" blurRad="57240" dir="8283989" dist="57102" rotWithShape="0">
              <a:srgbClr val="000000">
                <a:alpha val="3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41" name="Google Shape;367;p21"/>
          <p:cNvGrpSpPr/>
          <p:nvPr/>
        </p:nvGrpSpPr>
        <p:grpSpPr>
          <a:xfrm>
            <a:off x="6657480" y="1161360"/>
            <a:ext cx="639000" cy="484920"/>
            <a:chOff x="6657480" y="1161360"/>
            <a:chExt cx="639000" cy="484920"/>
          </a:xfrm>
        </p:grpSpPr>
        <p:sp>
          <p:nvSpPr>
            <p:cNvPr id="542" name="Google Shape;368;p21"/>
            <p:cNvSpPr/>
            <p:nvPr/>
          </p:nvSpPr>
          <p:spPr>
            <a:xfrm flipH="1" rot="5400000">
              <a:off x="6742440" y="1086120"/>
              <a:ext cx="468360" cy="639000"/>
            </a:xfrm>
            <a:prstGeom prst="trapezoid">
              <a:avLst>
                <a:gd name="adj" fmla="val 19099"/>
              </a:avLst>
            </a:prstGeom>
            <a:solidFill>
              <a:srgbClr val="808080"/>
            </a:solidFill>
            <a:ln w="9525">
              <a:solidFill>
                <a:srgbClr val="073763"/>
              </a:solidFill>
              <a:round/>
            </a:ln>
            <a:effectLst>
              <a:outerShdw algn="bl" blurRad="57240" dir="7975046" dist="56039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Google Shape;369;p21"/>
            <p:cNvSpPr/>
            <p:nvPr/>
          </p:nvSpPr>
          <p:spPr>
            <a:xfrm flipH="1" rot="19031400">
              <a:off x="6773040" y="1261440"/>
              <a:ext cx="406440" cy="284760"/>
            </a:xfrm>
            <a:prstGeom prst="roundRect">
              <a:avLst>
                <a:gd name="adj" fmla="val 46045"/>
              </a:avLst>
            </a:prstGeom>
            <a:blipFill rotWithShape="0">
              <a:blip r:embed="rId5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4" name="Google Shape;370;p21"/>
          <p:cNvGrpSpPr/>
          <p:nvPr/>
        </p:nvGrpSpPr>
        <p:grpSpPr>
          <a:xfrm>
            <a:off x="5362920" y="1254240"/>
            <a:ext cx="463320" cy="300240"/>
            <a:chOff x="5362920" y="1254240"/>
            <a:chExt cx="463320" cy="300240"/>
          </a:xfrm>
        </p:grpSpPr>
        <p:sp>
          <p:nvSpPr>
            <p:cNvPr id="545" name="Google Shape;371;p21"/>
            <p:cNvSpPr/>
            <p:nvPr/>
          </p:nvSpPr>
          <p:spPr>
            <a:xfrm>
              <a:off x="5362920" y="1254240"/>
              <a:ext cx="463320" cy="300240"/>
            </a:xfrm>
            <a:prstGeom prst="roundRect">
              <a:avLst>
                <a:gd name="adj" fmla="val 50000"/>
              </a:avLst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Google Shape;372;p21"/>
            <p:cNvSpPr/>
            <p:nvPr/>
          </p:nvSpPr>
          <p:spPr>
            <a:xfrm rot="5400000">
              <a:off x="5496480" y="1362240"/>
              <a:ext cx="53640" cy="88200"/>
            </a:xfrm>
            <a:prstGeom prst="ellipse">
              <a:avLst/>
            </a:prstGeom>
            <a:blipFill rotWithShape="0">
              <a:blip r:embed="rId5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Google Shape;373;p21"/>
            <p:cNvSpPr/>
            <p:nvPr/>
          </p:nvSpPr>
          <p:spPr>
            <a:xfrm rot="5400000">
              <a:off x="5561640" y="1407960"/>
              <a:ext cx="53640" cy="88200"/>
            </a:xfrm>
            <a:prstGeom prst="ellipse">
              <a:avLst/>
            </a:prstGeom>
            <a:blipFill rotWithShape="0">
              <a:blip r:embed="rId5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Google Shape;374;p21"/>
            <p:cNvSpPr/>
            <p:nvPr/>
          </p:nvSpPr>
          <p:spPr>
            <a:xfrm rot="5400000">
              <a:off x="5561640" y="1315440"/>
              <a:ext cx="53640" cy="88200"/>
            </a:xfrm>
            <a:prstGeom prst="ellipse">
              <a:avLst/>
            </a:prstGeom>
            <a:blipFill rotWithShape="0">
              <a:blip r:embed="rId5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Google Shape;375;p21"/>
            <p:cNvSpPr/>
            <p:nvPr/>
          </p:nvSpPr>
          <p:spPr>
            <a:xfrm rot="5400000">
              <a:off x="5629680" y="1362240"/>
              <a:ext cx="53640" cy="88200"/>
            </a:xfrm>
            <a:prstGeom prst="ellipse">
              <a:avLst/>
            </a:prstGeom>
            <a:blipFill rotWithShape="0">
              <a:blip r:embed="rId5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Google Shape;376;p21"/>
            <p:cNvSpPr/>
            <p:nvPr/>
          </p:nvSpPr>
          <p:spPr>
            <a:xfrm rot="5400000">
              <a:off x="5727960" y="1362240"/>
              <a:ext cx="53640" cy="88200"/>
            </a:xfrm>
            <a:prstGeom prst="ellipse">
              <a:avLst/>
            </a:prstGeom>
            <a:blipFill rotWithShape="0">
              <a:blip r:embed="rId5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Google Shape;377;p21"/>
            <p:cNvSpPr/>
            <p:nvPr/>
          </p:nvSpPr>
          <p:spPr>
            <a:xfrm rot="5400000">
              <a:off x="5667120" y="1291680"/>
              <a:ext cx="53640" cy="88200"/>
            </a:xfrm>
            <a:prstGeom prst="ellipse">
              <a:avLst/>
            </a:prstGeom>
            <a:blipFill rotWithShape="0">
              <a:blip r:embed="rId5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Google Shape;378;p21"/>
            <p:cNvSpPr/>
            <p:nvPr/>
          </p:nvSpPr>
          <p:spPr>
            <a:xfrm rot="5400000">
              <a:off x="5561640" y="1252800"/>
              <a:ext cx="53640" cy="88200"/>
            </a:xfrm>
            <a:prstGeom prst="ellipse">
              <a:avLst/>
            </a:prstGeom>
            <a:blipFill rotWithShape="0">
              <a:blip r:embed="rId5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Google Shape;379;p21"/>
            <p:cNvSpPr/>
            <p:nvPr/>
          </p:nvSpPr>
          <p:spPr>
            <a:xfrm rot="5400000">
              <a:off x="5667120" y="1433160"/>
              <a:ext cx="53640" cy="88200"/>
            </a:xfrm>
            <a:prstGeom prst="ellipse">
              <a:avLst/>
            </a:prstGeom>
            <a:blipFill rotWithShape="0">
              <a:blip r:embed="rId5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Google Shape;380;p21"/>
            <p:cNvSpPr/>
            <p:nvPr/>
          </p:nvSpPr>
          <p:spPr>
            <a:xfrm rot="5400000">
              <a:off x="5452560" y="1291680"/>
              <a:ext cx="53640" cy="88200"/>
            </a:xfrm>
            <a:prstGeom prst="ellipse">
              <a:avLst/>
            </a:prstGeom>
            <a:blipFill rotWithShape="0">
              <a:blip r:embed="rId6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Google Shape;381;p21"/>
            <p:cNvSpPr/>
            <p:nvPr/>
          </p:nvSpPr>
          <p:spPr>
            <a:xfrm rot="5400000">
              <a:off x="5400360" y="1370160"/>
              <a:ext cx="53640" cy="88200"/>
            </a:xfrm>
            <a:prstGeom prst="ellipse">
              <a:avLst/>
            </a:prstGeom>
            <a:blipFill rotWithShape="0">
              <a:blip r:embed="rId6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Google Shape;382;p21"/>
            <p:cNvSpPr/>
            <p:nvPr/>
          </p:nvSpPr>
          <p:spPr>
            <a:xfrm rot="5400000">
              <a:off x="5456520" y="1433160"/>
              <a:ext cx="53640" cy="88200"/>
            </a:xfrm>
            <a:prstGeom prst="ellipse">
              <a:avLst/>
            </a:prstGeom>
            <a:blipFill rotWithShape="0">
              <a:blip r:embed="rId6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Google Shape;383;p21"/>
            <p:cNvSpPr/>
            <p:nvPr/>
          </p:nvSpPr>
          <p:spPr>
            <a:xfrm rot="5400000">
              <a:off x="5560200" y="1471680"/>
              <a:ext cx="53640" cy="88200"/>
            </a:xfrm>
            <a:prstGeom prst="ellipse">
              <a:avLst/>
            </a:prstGeom>
            <a:blipFill rotWithShape="0">
              <a:blip r:embed="rId6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8" name="Google Shape;384;p21"/>
          <p:cNvSpPr/>
          <p:nvPr/>
        </p:nvSpPr>
        <p:spPr>
          <a:xfrm flipH="1" rot="5400000">
            <a:off x="7054200" y="1085760"/>
            <a:ext cx="468360" cy="639000"/>
          </a:xfrm>
          <a:prstGeom prst="trapezoid">
            <a:avLst>
              <a:gd name="adj" fmla="val 19099"/>
            </a:avLst>
          </a:prstGeom>
          <a:solidFill>
            <a:srgbClr val="808080"/>
          </a:solidFill>
          <a:ln w="9525">
            <a:solidFill>
              <a:srgbClr val="073763"/>
            </a:solidFill>
            <a:round/>
          </a:ln>
          <a:effectLst>
            <a:outerShdw algn="bl" blurRad="57240" dir="8283989" dist="57102" rotWithShape="0">
              <a:srgbClr val="000000">
                <a:alpha val="3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59" name="Google Shape;385;p21"/>
          <p:cNvGrpSpPr/>
          <p:nvPr/>
        </p:nvGrpSpPr>
        <p:grpSpPr>
          <a:xfrm>
            <a:off x="7021440" y="1192320"/>
            <a:ext cx="516240" cy="426240"/>
            <a:chOff x="7021440" y="1192320"/>
            <a:chExt cx="516240" cy="426240"/>
          </a:xfrm>
        </p:grpSpPr>
        <p:sp>
          <p:nvSpPr>
            <p:cNvPr id="560" name="Google Shape;386;p21"/>
            <p:cNvSpPr/>
            <p:nvPr/>
          </p:nvSpPr>
          <p:spPr>
            <a:xfrm rot="915000">
              <a:off x="7055640" y="1245240"/>
              <a:ext cx="447840" cy="319680"/>
            </a:xfrm>
            <a:prstGeom prst="roundRect">
              <a:avLst>
                <a:gd name="adj" fmla="val 50000"/>
              </a:avLst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Google Shape;387;p21"/>
            <p:cNvSpPr/>
            <p:nvPr/>
          </p:nvSpPr>
          <p:spPr>
            <a:xfrm rot="6315000">
              <a:off x="7183080" y="1346760"/>
              <a:ext cx="57240" cy="84960"/>
            </a:xfrm>
            <a:prstGeom prst="ellipse">
              <a:avLst/>
            </a:prstGeom>
            <a:blipFill rotWithShape="0">
              <a:blip r:embed="rId6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Google Shape;388;p21"/>
            <p:cNvSpPr/>
            <p:nvPr/>
          </p:nvSpPr>
          <p:spPr>
            <a:xfrm rot="6315000">
              <a:off x="7230960" y="1410120"/>
              <a:ext cx="57240" cy="84960"/>
            </a:xfrm>
            <a:prstGeom prst="ellipse">
              <a:avLst/>
            </a:prstGeom>
            <a:blipFill rotWithShape="0">
              <a:blip r:embed="rId6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Google Shape;389;p21"/>
            <p:cNvSpPr/>
            <p:nvPr/>
          </p:nvSpPr>
          <p:spPr>
            <a:xfrm rot="6315000">
              <a:off x="7256880" y="1315080"/>
              <a:ext cx="57240" cy="84960"/>
            </a:xfrm>
            <a:prstGeom prst="ellipse">
              <a:avLst/>
            </a:prstGeom>
            <a:blipFill rotWithShape="0">
              <a:blip r:embed="rId6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Google Shape;390;p21"/>
            <p:cNvSpPr/>
            <p:nvPr/>
          </p:nvSpPr>
          <p:spPr>
            <a:xfrm rot="6315000">
              <a:off x="7306920" y="1380600"/>
              <a:ext cx="57240" cy="84960"/>
            </a:xfrm>
            <a:prstGeom prst="ellipse">
              <a:avLst/>
            </a:prstGeom>
            <a:blipFill rotWithShape="0">
              <a:blip r:embed="rId6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Google Shape;391;p21"/>
            <p:cNvSpPr/>
            <p:nvPr/>
          </p:nvSpPr>
          <p:spPr>
            <a:xfrm rot="6315000">
              <a:off x="7398720" y="1405440"/>
              <a:ext cx="57240" cy="84960"/>
            </a:xfrm>
            <a:prstGeom prst="ellipse">
              <a:avLst/>
            </a:prstGeom>
            <a:blipFill rotWithShape="0">
              <a:blip r:embed="rId6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Google Shape;392;p21"/>
            <p:cNvSpPr/>
            <p:nvPr/>
          </p:nvSpPr>
          <p:spPr>
            <a:xfrm rot="6315000">
              <a:off x="7362000" y="1317240"/>
              <a:ext cx="57240" cy="84960"/>
            </a:xfrm>
            <a:prstGeom prst="ellipse">
              <a:avLst/>
            </a:prstGeom>
            <a:blipFill rotWithShape="0">
              <a:blip r:embed="rId6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Google Shape;393;p21"/>
            <p:cNvSpPr/>
            <p:nvPr/>
          </p:nvSpPr>
          <p:spPr>
            <a:xfrm rot="6315000">
              <a:off x="7274520" y="1250640"/>
              <a:ext cx="57240" cy="84960"/>
            </a:xfrm>
            <a:prstGeom prst="ellipse">
              <a:avLst/>
            </a:prstGeom>
            <a:blipFill rotWithShape="0">
              <a:blip r:embed="rId7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Google Shape;394;p21"/>
            <p:cNvSpPr/>
            <p:nvPr/>
          </p:nvSpPr>
          <p:spPr>
            <a:xfrm rot="6315000">
              <a:off x="7322400" y="1462680"/>
              <a:ext cx="57240" cy="84960"/>
            </a:xfrm>
            <a:prstGeom prst="ellipse">
              <a:avLst/>
            </a:prstGeom>
            <a:blipFill rotWithShape="0">
              <a:blip r:embed="rId7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Google Shape;395;p21"/>
            <p:cNvSpPr/>
            <p:nvPr/>
          </p:nvSpPr>
          <p:spPr>
            <a:xfrm rot="6315000">
              <a:off x="7162200" y="1262880"/>
              <a:ext cx="57240" cy="84960"/>
            </a:xfrm>
            <a:prstGeom prst="ellipse">
              <a:avLst/>
            </a:prstGeom>
            <a:blipFill rotWithShape="0">
              <a:blip r:embed="rId7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Google Shape;396;p21"/>
            <p:cNvSpPr/>
            <p:nvPr/>
          </p:nvSpPr>
          <p:spPr>
            <a:xfrm rot="6315000">
              <a:off x="7091280" y="1330200"/>
              <a:ext cx="57240" cy="84960"/>
            </a:xfrm>
            <a:prstGeom prst="ellipse">
              <a:avLst/>
            </a:prstGeom>
            <a:blipFill rotWithShape="0">
              <a:blip r:embed="rId7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Google Shape;397;p21"/>
            <p:cNvSpPr/>
            <p:nvPr/>
          </p:nvSpPr>
          <p:spPr>
            <a:xfrm rot="6315000">
              <a:off x="7125840" y="1409400"/>
              <a:ext cx="57240" cy="84960"/>
            </a:xfrm>
            <a:prstGeom prst="ellipse">
              <a:avLst/>
            </a:prstGeom>
            <a:blipFill rotWithShape="0">
              <a:blip r:embed="rId7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Google Shape;398;p21"/>
            <p:cNvSpPr/>
            <p:nvPr/>
          </p:nvSpPr>
          <p:spPr>
            <a:xfrm rot="6315000">
              <a:off x="7211520" y="1475280"/>
              <a:ext cx="57240" cy="84960"/>
            </a:xfrm>
            <a:prstGeom prst="ellipse">
              <a:avLst/>
            </a:prstGeom>
            <a:blipFill rotWithShape="0">
              <a:blip r:embed="rId7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3" name="Google Shape;399;p21"/>
          <p:cNvSpPr/>
          <p:nvPr/>
        </p:nvSpPr>
        <p:spPr>
          <a:xfrm flipH="1" rot="5400000">
            <a:off x="7345080" y="1085760"/>
            <a:ext cx="468360" cy="639000"/>
          </a:xfrm>
          <a:prstGeom prst="trapezoid">
            <a:avLst>
              <a:gd name="adj" fmla="val 19099"/>
            </a:avLst>
          </a:prstGeom>
          <a:solidFill>
            <a:srgbClr val="808080"/>
          </a:solidFill>
          <a:ln w="19050">
            <a:solidFill>
              <a:srgbClr val="ffab40"/>
            </a:solidFill>
            <a:round/>
          </a:ln>
          <a:effectLst>
            <a:outerShdw algn="bl" blurRad="57240" dir="8283989" dist="57102" rotWithShape="0">
              <a:srgbClr val="000000">
                <a:alpha val="3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74" name="Google Shape;400;p21"/>
          <p:cNvGrpSpPr/>
          <p:nvPr/>
        </p:nvGrpSpPr>
        <p:grpSpPr>
          <a:xfrm>
            <a:off x="7338240" y="1247400"/>
            <a:ext cx="463320" cy="300240"/>
            <a:chOff x="7338240" y="1247400"/>
            <a:chExt cx="463320" cy="300240"/>
          </a:xfrm>
        </p:grpSpPr>
        <p:sp>
          <p:nvSpPr>
            <p:cNvPr id="575" name="Google Shape;401;p21"/>
            <p:cNvSpPr/>
            <p:nvPr/>
          </p:nvSpPr>
          <p:spPr>
            <a:xfrm>
              <a:off x="7338240" y="1247400"/>
              <a:ext cx="463320" cy="300240"/>
            </a:xfrm>
            <a:prstGeom prst="roundRect">
              <a:avLst>
                <a:gd name="adj" fmla="val 50000"/>
              </a:avLst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Google Shape;402;p21"/>
            <p:cNvSpPr/>
            <p:nvPr/>
          </p:nvSpPr>
          <p:spPr>
            <a:xfrm rot="5400000">
              <a:off x="7471800" y="1355400"/>
              <a:ext cx="53640" cy="88200"/>
            </a:xfrm>
            <a:prstGeom prst="ellipse">
              <a:avLst/>
            </a:prstGeom>
            <a:blipFill rotWithShape="0">
              <a:blip r:embed="rId7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Google Shape;403;p21"/>
            <p:cNvSpPr/>
            <p:nvPr/>
          </p:nvSpPr>
          <p:spPr>
            <a:xfrm rot="5400000">
              <a:off x="7536960" y="1401480"/>
              <a:ext cx="53640" cy="88200"/>
            </a:xfrm>
            <a:prstGeom prst="ellipse">
              <a:avLst/>
            </a:prstGeom>
            <a:blipFill rotWithShape="0">
              <a:blip r:embed="rId7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Google Shape;404;p21"/>
            <p:cNvSpPr/>
            <p:nvPr/>
          </p:nvSpPr>
          <p:spPr>
            <a:xfrm rot="5400000">
              <a:off x="7536960" y="1308600"/>
              <a:ext cx="53640" cy="88200"/>
            </a:xfrm>
            <a:prstGeom prst="ellipse">
              <a:avLst/>
            </a:prstGeom>
            <a:blipFill rotWithShape="0">
              <a:blip r:embed="rId7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Google Shape;405;p21"/>
            <p:cNvSpPr/>
            <p:nvPr/>
          </p:nvSpPr>
          <p:spPr>
            <a:xfrm rot="5400000">
              <a:off x="7604640" y="1355400"/>
              <a:ext cx="53640" cy="88200"/>
            </a:xfrm>
            <a:prstGeom prst="ellipse">
              <a:avLst/>
            </a:prstGeom>
            <a:blipFill rotWithShape="0">
              <a:blip r:embed="rId7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Google Shape;406;p21"/>
            <p:cNvSpPr/>
            <p:nvPr/>
          </p:nvSpPr>
          <p:spPr>
            <a:xfrm rot="5400000">
              <a:off x="7703280" y="1355400"/>
              <a:ext cx="53640" cy="88200"/>
            </a:xfrm>
            <a:prstGeom prst="ellipse">
              <a:avLst/>
            </a:prstGeom>
            <a:blipFill rotWithShape="0">
              <a:blip r:embed="rId8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Google Shape;407;p21"/>
            <p:cNvSpPr/>
            <p:nvPr/>
          </p:nvSpPr>
          <p:spPr>
            <a:xfrm rot="5400000">
              <a:off x="7642440" y="1284840"/>
              <a:ext cx="53640" cy="88200"/>
            </a:xfrm>
            <a:prstGeom prst="ellipse">
              <a:avLst/>
            </a:prstGeom>
            <a:blipFill rotWithShape="0">
              <a:blip r:embed="rId8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Google Shape;408;p21"/>
            <p:cNvSpPr/>
            <p:nvPr/>
          </p:nvSpPr>
          <p:spPr>
            <a:xfrm rot="5400000">
              <a:off x="7536960" y="1245960"/>
              <a:ext cx="53640" cy="88200"/>
            </a:xfrm>
            <a:prstGeom prst="ellipse">
              <a:avLst/>
            </a:prstGeom>
            <a:blipFill rotWithShape="0">
              <a:blip r:embed="rId8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Google Shape;409;p21"/>
            <p:cNvSpPr/>
            <p:nvPr/>
          </p:nvSpPr>
          <p:spPr>
            <a:xfrm rot="5400000">
              <a:off x="7642440" y="1426320"/>
              <a:ext cx="53640" cy="88200"/>
            </a:xfrm>
            <a:prstGeom prst="ellipse">
              <a:avLst/>
            </a:prstGeom>
            <a:blipFill rotWithShape="0">
              <a:blip r:embed="rId8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Google Shape;410;p21"/>
            <p:cNvSpPr/>
            <p:nvPr/>
          </p:nvSpPr>
          <p:spPr>
            <a:xfrm rot="5400000">
              <a:off x="7427880" y="1284840"/>
              <a:ext cx="53640" cy="88200"/>
            </a:xfrm>
            <a:prstGeom prst="ellipse">
              <a:avLst/>
            </a:prstGeom>
            <a:blipFill rotWithShape="0">
              <a:blip r:embed="rId8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Google Shape;411;p21"/>
            <p:cNvSpPr/>
            <p:nvPr/>
          </p:nvSpPr>
          <p:spPr>
            <a:xfrm rot="5400000">
              <a:off x="7375680" y="1363320"/>
              <a:ext cx="53640" cy="88200"/>
            </a:xfrm>
            <a:prstGeom prst="ellipse">
              <a:avLst/>
            </a:prstGeom>
            <a:blipFill rotWithShape="0">
              <a:blip r:embed="rId8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Google Shape;412;p21"/>
            <p:cNvSpPr/>
            <p:nvPr/>
          </p:nvSpPr>
          <p:spPr>
            <a:xfrm rot="5400000">
              <a:off x="7431480" y="1426320"/>
              <a:ext cx="53640" cy="88200"/>
            </a:xfrm>
            <a:prstGeom prst="ellipse">
              <a:avLst/>
            </a:prstGeom>
            <a:blipFill rotWithShape="0">
              <a:blip r:embed="rId8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Google Shape;413;p21"/>
            <p:cNvSpPr/>
            <p:nvPr/>
          </p:nvSpPr>
          <p:spPr>
            <a:xfrm rot="5400000">
              <a:off x="7535160" y="1464840"/>
              <a:ext cx="53640" cy="88200"/>
            </a:xfrm>
            <a:prstGeom prst="ellipse">
              <a:avLst/>
            </a:prstGeom>
            <a:blipFill rotWithShape="0">
              <a:blip r:embed="rId8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8" name="Google Shape;414;p21"/>
          <p:cNvSpPr/>
          <p:nvPr/>
        </p:nvSpPr>
        <p:spPr>
          <a:xfrm>
            <a:off x="8163000" y="1324800"/>
            <a:ext cx="73656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7920" bIns="27792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EC0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9" name="Google Shape;415;p21"/>
          <p:cNvSpPr/>
          <p:nvPr/>
        </p:nvSpPr>
        <p:spPr>
          <a:xfrm flipH="1" rot="10800000">
            <a:off x="4192560" y="1871640"/>
            <a:ext cx="428436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Google Shape;416;p21"/>
          <p:cNvSpPr/>
          <p:nvPr/>
        </p:nvSpPr>
        <p:spPr>
          <a:xfrm>
            <a:off x="5385960" y="365040"/>
            <a:ext cx="417960" cy="401292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741b47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Google Shape;417;p21"/>
          <p:cNvSpPr/>
          <p:nvPr/>
        </p:nvSpPr>
        <p:spPr>
          <a:xfrm>
            <a:off x="6119280" y="2668680"/>
            <a:ext cx="360" cy="37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Google Shape;418;p21"/>
          <p:cNvSpPr/>
          <p:nvPr/>
        </p:nvSpPr>
        <p:spPr>
          <a:xfrm>
            <a:off x="4576680" y="2431440"/>
            <a:ext cx="7200" cy="81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a61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" descr=""/>
          <p:cNvPicPr/>
          <p:nvPr/>
        </p:nvPicPr>
        <p:blipFill>
          <a:blip r:embed="rId1"/>
          <a:stretch/>
        </p:blipFill>
        <p:spPr>
          <a:xfrm>
            <a:off x="639720" y="277560"/>
            <a:ext cx="7919640" cy="442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126;p18" descr=""/>
          <p:cNvPicPr/>
          <p:nvPr/>
        </p:nvPicPr>
        <p:blipFill>
          <a:blip r:embed="rId1"/>
          <a:stretch/>
        </p:blipFill>
        <p:spPr>
          <a:xfrm>
            <a:off x="3418560" y="455760"/>
            <a:ext cx="3514320" cy="1811520"/>
          </a:xfrm>
          <a:prstGeom prst="rect">
            <a:avLst/>
          </a:prstGeom>
          <a:ln w="0">
            <a:noFill/>
          </a:ln>
        </p:spPr>
      </p:pic>
      <p:pic>
        <p:nvPicPr>
          <p:cNvPr id="595" name="Google Shape;127;p18" descr=""/>
          <p:cNvPicPr/>
          <p:nvPr/>
        </p:nvPicPr>
        <p:blipFill>
          <a:blip r:embed="rId2"/>
          <a:stretch/>
        </p:blipFill>
        <p:spPr>
          <a:xfrm>
            <a:off x="0" y="342720"/>
            <a:ext cx="3514320" cy="1746360"/>
          </a:xfrm>
          <a:prstGeom prst="rect">
            <a:avLst/>
          </a:prstGeom>
          <a:ln w="0">
            <a:noFill/>
          </a:ln>
        </p:spPr>
      </p:pic>
      <p:sp>
        <p:nvSpPr>
          <p:cNvPr id="596" name="Google Shape;128;p18"/>
          <p:cNvSpPr/>
          <p:nvPr/>
        </p:nvSpPr>
        <p:spPr>
          <a:xfrm>
            <a:off x="356760" y="29880"/>
            <a:ext cx="29988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1.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奇特通道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7" name="Google Shape;129;p18"/>
          <p:cNvSpPr/>
          <p:nvPr/>
        </p:nvSpPr>
        <p:spPr>
          <a:xfrm>
            <a:off x="2958120" y="29880"/>
            <a:ext cx="29988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2.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皮层的适应性变化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98" name="Google Shape;130;p18" descr=""/>
          <p:cNvPicPr/>
          <p:nvPr/>
        </p:nvPicPr>
        <p:blipFill>
          <a:blip r:embed="rId3"/>
          <a:stretch/>
        </p:blipFill>
        <p:spPr>
          <a:xfrm>
            <a:off x="1373040" y="866880"/>
            <a:ext cx="2270520" cy="1499400"/>
          </a:xfrm>
          <a:prstGeom prst="rect">
            <a:avLst/>
          </a:prstGeom>
          <a:ln w="0">
            <a:noFill/>
          </a:ln>
        </p:spPr>
      </p:pic>
      <p:pic>
        <p:nvPicPr>
          <p:cNvPr id="599" name="Google Shape;131;p18" descr=""/>
          <p:cNvPicPr/>
          <p:nvPr/>
        </p:nvPicPr>
        <p:blipFill>
          <a:blip r:embed="rId4"/>
          <a:stretch/>
        </p:blipFill>
        <p:spPr>
          <a:xfrm>
            <a:off x="-81720" y="2508120"/>
            <a:ext cx="3452760" cy="1779840"/>
          </a:xfrm>
          <a:prstGeom prst="rect">
            <a:avLst/>
          </a:prstGeom>
          <a:ln w="0">
            <a:noFill/>
          </a:ln>
        </p:spPr>
      </p:pic>
      <p:sp>
        <p:nvSpPr>
          <p:cNvPr id="600" name="Google Shape;132;p18"/>
          <p:cNvSpPr/>
          <p:nvPr/>
        </p:nvSpPr>
        <p:spPr>
          <a:xfrm>
            <a:off x="145080" y="2231640"/>
            <a:ext cx="29988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3.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不同的延迟带来相同的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tuning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01" name="Google Shape;133;p18" descr=""/>
          <p:cNvPicPr/>
          <p:nvPr/>
        </p:nvPicPr>
        <p:blipFill>
          <a:blip r:embed="rId5"/>
          <a:stretch/>
        </p:blipFill>
        <p:spPr>
          <a:xfrm>
            <a:off x="678600" y="3540960"/>
            <a:ext cx="2835720" cy="1461600"/>
          </a:xfrm>
          <a:prstGeom prst="rect">
            <a:avLst/>
          </a:prstGeom>
          <a:ln w="0">
            <a:noFill/>
          </a:ln>
        </p:spPr>
      </p:pic>
      <p:sp>
        <p:nvSpPr>
          <p:cNvPr id="602" name="Google Shape;134;p18"/>
          <p:cNvSpPr/>
          <p:nvPr/>
        </p:nvSpPr>
        <p:spPr>
          <a:xfrm>
            <a:off x="596880" y="3113280"/>
            <a:ext cx="29988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4.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不同通道下条件的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latency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差异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3" name="Google Shape;136;p18"/>
          <p:cNvSpPr/>
          <p:nvPr/>
        </p:nvSpPr>
        <p:spPr>
          <a:xfrm>
            <a:off x="3171240" y="2268000"/>
            <a:ext cx="29988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5.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相似性矩阵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604" name="Google Shape;137;p18"/>
          <p:cNvGrpSpPr/>
          <p:nvPr/>
        </p:nvGrpSpPr>
        <p:grpSpPr>
          <a:xfrm>
            <a:off x="4921560" y="780120"/>
            <a:ext cx="3908520" cy="3582360"/>
            <a:chOff x="4921560" y="780120"/>
            <a:chExt cx="3908520" cy="3582360"/>
          </a:xfrm>
        </p:grpSpPr>
        <p:pic>
          <p:nvPicPr>
            <p:cNvPr id="605" name="Google Shape;138;p18" descr=""/>
            <p:cNvPicPr/>
            <p:nvPr/>
          </p:nvPicPr>
          <p:blipFill>
            <a:blip r:embed="rId6"/>
            <a:srcRect l="8113" t="0" r="0" b="0"/>
            <a:stretch/>
          </p:blipFill>
          <p:spPr>
            <a:xfrm>
              <a:off x="5205960" y="2047680"/>
              <a:ext cx="3624120" cy="231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6" name="Google Shape;139;p18" descr=""/>
            <p:cNvPicPr/>
            <p:nvPr/>
          </p:nvPicPr>
          <p:blipFill>
            <a:blip r:embed="rId7"/>
            <a:stretch/>
          </p:blipFill>
          <p:spPr>
            <a:xfrm>
              <a:off x="4921560" y="780120"/>
              <a:ext cx="2909520" cy="145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7" name="Google Shape;140;p18" descr=""/>
            <p:cNvPicPr/>
            <p:nvPr/>
          </p:nvPicPr>
          <p:blipFill>
            <a:blip r:embed="rId8"/>
            <a:srcRect l="21017" t="0" r="23043" b="0"/>
            <a:stretch/>
          </p:blipFill>
          <p:spPr>
            <a:xfrm rot="12448200">
              <a:off x="6657120" y="1226520"/>
              <a:ext cx="722160" cy="645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8" name="Google Shape;141;p18"/>
            <p:cNvSpPr/>
            <p:nvPr/>
          </p:nvSpPr>
          <p:spPr>
            <a:xfrm>
              <a:off x="6289200" y="1336680"/>
              <a:ext cx="46656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2000" bIns="3420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rgbClr val="595959"/>
                  </a:solidFill>
                  <a:latin typeface="Arial"/>
                  <a:ea typeface="Arial"/>
                </a:rPr>
                <a:t>32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609" name="Google Shape;142;p18"/>
            <p:cNvSpPr/>
            <p:nvPr/>
          </p:nvSpPr>
          <p:spPr>
            <a:xfrm>
              <a:off x="7145640" y="1311120"/>
              <a:ext cx="43848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2000" bIns="3420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200" spc="-1" strike="noStrike">
                  <a:solidFill>
                    <a:srgbClr val="595959"/>
                  </a:solidFill>
                  <a:latin typeface="Arial"/>
                  <a:ea typeface="Arial"/>
                </a:rPr>
                <a:t>64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10" name="Google Shape;143;p18"/>
            <p:cNvSpPr/>
            <p:nvPr/>
          </p:nvSpPr>
          <p:spPr>
            <a:xfrm>
              <a:off x="6591240" y="968760"/>
              <a:ext cx="85356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2000" bIns="3420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200" spc="-1" strike="noStrike">
                  <a:solidFill>
                    <a:srgbClr val="595959"/>
                  </a:solidFill>
                  <a:latin typeface="Arial"/>
                  <a:ea typeface="Arial"/>
                </a:rPr>
                <a:t>SNR&gt;2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611" name="Google Shape;144;p18" descr=""/>
            <p:cNvPicPr/>
            <p:nvPr/>
          </p:nvPicPr>
          <p:blipFill>
            <a:blip r:embed="rId9"/>
            <a:srcRect l="29917" t="5897" r="25785" b="8895"/>
            <a:stretch/>
          </p:blipFill>
          <p:spPr>
            <a:xfrm>
              <a:off x="7614720" y="962280"/>
              <a:ext cx="1133280" cy="1090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12" name="Google Shape;145;p18" descr=""/>
          <p:cNvPicPr/>
          <p:nvPr/>
        </p:nvPicPr>
        <p:blipFill>
          <a:blip r:embed="rId10"/>
          <a:srcRect l="31023" t="23148" r="49294" b="38381"/>
          <a:stretch/>
        </p:blipFill>
        <p:spPr>
          <a:xfrm>
            <a:off x="7511760" y="2104200"/>
            <a:ext cx="927000" cy="93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20;p52"/>
          <p:cNvSpPr/>
          <p:nvPr/>
        </p:nvSpPr>
        <p:spPr>
          <a:xfrm>
            <a:off x="315360" y="181080"/>
            <a:ext cx="660600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zh-CN" sz="1660" spc="-1" strike="noStrike">
                <a:solidFill>
                  <a:srgbClr val="595959"/>
                </a:solidFill>
                <a:latin typeface="Arial"/>
                <a:ea typeface="Arial"/>
              </a:rPr>
              <a:t>下一步的计划</a:t>
            </a:r>
            <a:endParaRPr b="0" lang="en-US" sz="1660" spc="-1" strike="noStrike">
              <a:latin typeface="Arial"/>
            </a:endParaRPr>
          </a:p>
        </p:txBody>
      </p:sp>
      <p:sp>
        <p:nvSpPr>
          <p:cNvPr id="614" name="Google Shape;621;p52"/>
          <p:cNvSpPr/>
          <p:nvPr/>
        </p:nvSpPr>
        <p:spPr>
          <a:xfrm>
            <a:off x="1910880" y="798480"/>
            <a:ext cx="5093640" cy="24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1.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提取整体成分，给出更直接的证据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2.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使用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Event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解码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SSVEP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信号：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3.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构建编码模型，或者尝试使用神经网络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4.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别的可用的分析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90" descr=""/>
          <p:cNvPicPr/>
          <p:nvPr/>
        </p:nvPicPr>
        <p:blipFill>
          <a:blip r:embed="rId1"/>
          <a:stretch/>
        </p:blipFill>
        <p:spPr>
          <a:xfrm>
            <a:off x="1064160" y="694440"/>
            <a:ext cx="6895080" cy="3889800"/>
          </a:xfrm>
          <a:prstGeom prst="rect">
            <a:avLst/>
          </a:prstGeom>
          <a:ln w="0">
            <a:noFill/>
          </a:ln>
        </p:spPr>
      </p:pic>
      <p:sp>
        <p:nvSpPr>
          <p:cNvPr id="81" name="文本框 4"/>
          <p:cNvSpPr/>
          <p:nvPr/>
        </p:nvSpPr>
        <p:spPr>
          <a:xfrm>
            <a:off x="145440" y="202680"/>
            <a:ext cx="65638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Result 1.1</a:t>
            </a:r>
            <a:r>
              <a:rPr b="0" lang="zh-C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：不同视觉刺激诱发的震荡信号比较（实验一）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82" name="组合 6"/>
          <p:cNvGrpSpPr/>
          <p:nvPr/>
        </p:nvGrpSpPr>
        <p:grpSpPr>
          <a:xfrm>
            <a:off x="3286080" y="1116360"/>
            <a:ext cx="3632760" cy="1594440"/>
            <a:chOff x="3286080" y="1116360"/>
            <a:chExt cx="3632760" cy="1594440"/>
          </a:xfrm>
        </p:grpSpPr>
        <p:sp>
          <p:nvSpPr>
            <p:cNvPr id="83" name="椭圆 93"/>
            <p:cNvSpPr/>
            <p:nvPr/>
          </p:nvSpPr>
          <p:spPr>
            <a:xfrm>
              <a:off x="3286080" y="1397160"/>
              <a:ext cx="255960" cy="370440"/>
            </a:xfrm>
            <a:prstGeom prst="ellipse">
              <a:avLst/>
            </a:prstGeom>
            <a:solidFill>
              <a:schemeClr val="accent6">
                <a:alpha val="23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" name="椭圆 94"/>
            <p:cNvSpPr/>
            <p:nvPr/>
          </p:nvSpPr>
          <p:spPr>
            <a:xfrm>
              <a:off x="3286080" y="2340360"/>
              <a:ext cx="255960" cy="370440"/>
            </a:xfrm>
            <a:prstGeom prst="ellipse">
              <a:avLst/>
            </a:prstGeom>
            <a:solidFill>
              <a:schemeClr val="accent6">
                <a:alpha val="23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椭圆 95"/>
            <p:cNvSpPr/>
            <p:nvPr/>
          </p:nvSpPr>
          <p:spPr>
            <a:xfrm>
              <a:off x="6662880" y="1116360"/>
              <a:ext cx="255960" cy="370440"/>
            </a:xfrm>
            <a:prstGeom prst="ellipse">
              <a:avLst/>
            </a:prstGeom>
            <a:solidFill>
              <a:schemeClr val="accent6">
                <a:alpha val="23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" name="椭圆 96"/>
            <p:cNvSpPr/>
            <p:nvPr/>
          </p:nvSpPr>
          <p:spPr>
            <a:xfrm>
              <a:off x="6662880" y="2021040"/>
              <a:ext cx="255960" cy="370440"/>
            </a:xfrm>
            <a:prstGeom prst="ellipse">
              <a:avLst/>
            </a:prstGeom>
            <a:solidFill>
              <a:schemeClr val="accent6">
                <a:alpha val="23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7" name="组合 5"/>
          <p:cNvGrpSpPr/>
          <p:nvPr/>
        </p:nvGrpSpPr>
        <p:grpSpPr>
          <a:xfrm>
            <a:off x="3286080" y="2907000"/>
            <a:ext cx="3632760" cy="670320"/>
            <a:chOff x="3286080" y="2907000"/>
            <a:chExt cx="3632760" cy="670320"/>
          </a:xfrm>
        </p:grpSpPr>
        <p:sp>
          <p:nvSpPr>
            <p:cNvPr id="88" name="椭圆 92"/>
            <p:cNvSpPr/>
            <p:nvPr/>
          </p:nvSpPr>
          <p:spPr>
            <a:xfrm>
              <a:off x="3286080" y="3206880"/>
              <a:ext cx="255960" cy="370440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椭圆 97"/>
            <p:cNvSpPr/>
            <p:nvPr/>
          </p:nvSpPr>
          <p:spPr>
            <a:xfrm>
              <a:off x="6662880" y="2907000"/>
              <a:ext cx="255960" cy="370440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" name="椭圆 98"/>
          <p:cNvSpPr/>
          <p:nvPr/>
        </p:nvSpPr>
        <p:spPr>
          <a:xfrm>
            <a:off x="6662880" y="3873600"/>
            <a:ext cx="255960" cy="370440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图片 100" descr=""/>
          <p:cNvPicPr/>
          <p:nvPr/>
        </p:nvPicPr>
        <p:blipFill>
          <a:blip r:embed="rId2"/>
          <a:stretch/>
        </p:blipFill>
        <p:spPr>
          <a:xfrm>
            <a:off x="7267680" y="189360"/>
            <a:ext cx="1384200" cy="526320"/>
          </a:xfrm>
          <a:prstGeom prst="rect">
            <a:avLst/>
          </a:prstGeom>
          <a:ln w="0">
            <a:noFill/>
          </a:ln>
        </p:spPr>
      </p:pic>
      <p:sp>
        <p:nvSpPr>
          <p:cNvPr id="92" name="图片 101"/>
          <p:cNvSpPr/>
          <p:nvPr/>
        </p:nvSpPr>
        <p:spPr>
          <a:xfrm>
            <a:off x="794160" y="3064320"/>
            <a:ext cx="268920" cy="26892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图片 103"/>
          <p:cNvSpPr/>
          <p:nvPr/>
        </p:nvSpPr>
        <p:spPr>
          <a:xfrm>
            <a:off x="890640" y="4057560"/>
            <a:ext cx="75960" cy="7812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4" name="组合 105"/>
          <p:cNvGrpSpPr/>
          <p:nvPr/>
        </p:nvGrpSpPr>
        <p:grpSpPr>
          <a:xfrm>
            <a:off x="690840" y="1107720"/>
            <a:ext cx="400680" cy="409680"/>
            <a:chOff x="690840" y="1107720"/>
            <a:chExt cx="400680" cy="409680"/>
          </a:xfrm>
        </p:grpSpPr>
        <p:sp>
          <p:nvSpPr>
            <p:cNvPr id="95" name="图片 116"/>
            <p:cNvSpPr/>
            <p:nvPr/>
          </p:nvSpPr>
          <p:spPr>
            <a:xfrm rot="10260000">
              <a:off x="1009800" y="1271160"/>
              <a:ext cx="75960" cy="78120"/>
            </a:xfrm>
            <a:prstGeom prst="ellipse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图片 117"/>
            <p:cNvSpPr/>
            <p:nvPr/>
          </p:nvSpPr>
          <p:spPr>
            <a:xfrm rot="10200000">
              <a:off x="963360" y="1395000"/>
              <a:ext cx="75960" cy="78120"/>
            </a:xfrm>
            <a:prstGeom prst="ellipse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图片 118"/>
            <p:cNvSpPr/>
            <p:nvPr/>
          </p:nvSpPr>
          <p:spPr>
            <a:xfrm rot="10620000">
              <a:off x="852840" y="1437120"/>
              <a:ext cx="75960" cy="78120"/>
            </a:xfrm>
            <a:prstGeom prst="ellipse">
              <a:avLst/>
            </a:pr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图片 119"/>
            <p:cNvSpPr/>
            <p:nvPr/>
          </p:nvSpPr>
          <p:spPr>
            <a:xfrm rot="10500000">
              <a:off x="740880" y="1392120"/>
              <a:ext cx="75960" cy="78120"/>
            </a:xfrm>
            <a:prstGeom prst="ellipse">
              <a:avLst/>
            </a:pr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图片 120"/>
            <p:cNvSpPr/>
            <p:nvPr/>
          </p:nvSpPr>
          <p:spPr>
            <a:xfrm rot="11340000">
              <a:off x="696240" y="1275480"/>
              <a:ext cx="75960" cy="78120"/>
            </a:xfrm>
            <a:prstGeom prst="ellipse">
              <a:avLst/>
            </a:pr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图片 121"/>
            <p:cNvSpPr/>
            <p:nvPr/>
          </p:nvSpPr>
          <p:spPr>
            <a:xfrm rot="10260000">
              <a:off x="741960" y="1164600"/>
              <a:ext cx="75960" cy="78120"/>
            </a:xfrm>
            <a:prstGeom prst="ellipse">
              <a:avLst/>
            </a:pr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图片 122"/>
            <p:cNvSpPr/>
            <p:nvPr/>
          </p:nvSpPr>
          <p:spPr>
            <a:xfrm rot="10680000">
              <a:off x="849240" y="1108800"/>
              <a:ext cx="75960" cy="78120"/>
            </a:xfrm>
            <a:prstGeom prst="ellipse">
              <a:avLst/>
            </a:pr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图片 123"/>
            <p:cNvSpPr/>
            <p:nvPr/>
          </p:nvSpPr>
          <p:spPr>
            <a:xfrm rot="11340000">
              <a:off x="969480" y="1150560"/>
              <a:ext cx="75960" cy="78120"/>
            </a:xfrm>
            <a:prstGeom prst="ellipse">
              <a:avLst/>
            </a:pr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图片 124"/>
            <p:cNvSpPr/>
            <p:nvPr/>
          </p:nvSpPr>
          <p:spPr>
            <a:xfrm rot="11100000">
              <a:off x="912240" y="1271880"/>
              <a:ext cx="75960" cy="78120"/>
            </a:xfrm>
            <a:prstGeom prst="ellipse">
              <a:avLst/>
            </a:pr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图片 125"/>
            <p:cNvSpPr/>
            <p:nvPr/>
          </p:nvSpPr>
          <p:spPr>
            <a:xfrm rot="10200000">
              <a:off x="794160" y="1275480"/>
              <a:ext cx="75960" cy="78120"/>
            </a:xfrm>
            <a:prstGeom prst="ellipse">
              <a:avLst/>
            </a:pr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图片 126"/>
            <p:cNvSpPr/>
            <p:nvPr/>
          </p:nvSpPr>
          <p:spPr>
            <a:xfrm rot="11100000">
              <a:off x="861480" y="1349280"/>
              <a:ext cx="75960" cy="78120"/>
            </a:xfrm>
            <a:prstGeom prst="ellipse">
              <a:avLst/>
            </a:pr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图片 127"/>
            <p:cNvSpPr/>
            <p:nvPr/>
          </p:nvSpPr>
          <p:spPr>
            <a:xfrm rot="540000">
              <a:off x="847440" y="1198800"/>
              <a:ext cx="75960" cy="78120"/>
            </a:xfrm>
            <a:prstGeom prst="ellipse">
              <a:avLst/>
            </a:pr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" name="组合 128"/>
          <p:cNvGrpSpPr/>
          <p:nvPr/>
        </p:nvGrpSpPr>
        <p:grpSpPr>
          <a:xfrm>
            <a:off x="730080" y="2153880"/>
            <a:ext cx="389520" cy="405360"/>
            <a:chOff x="730080" y="2153880"/>
            <a:chExt cx="389520" cy="405360"/>
          </a:xfrm>
        </p:grpSpPr>
        <p:sp>
          <p:nvSpPr>
            <p:cNvPr id="108" name="图片 129"/>
            <p:cNvSpPr/>
            <p:nvPr/>
          </p:nvSpPr>
          <p:spPr>
            <a:xfrm>
              <a:off x="1043640" y="2314800"/>
              <a:ext cx="75960" cy="78120"/>
            </a:xfrm>
            <a:prstGeom prst="ellipse">
              <a:avLst/>
            </a:pr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图片 130"/>
            <p:cNvSpPr/>
            <p:nvPr/>
          </p:nvSpPr>
          <p:spPr>
            <a:xfrm>
              <a:off x="998280" y="2438640"/>
              <a:ext cx="75960" cy="78120"/>
            </a:xfrm>
            <a:prstGeom prst="ellipse">
              <a:avLst/>
            </a:pr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图片 131"/>
            <p:cNvSpPr/>
            <p:nvPr/>
          </p:nvSpPr>
          <p:spPr>
            <a:xfrm>
              <a:off x="887040" y="2481120"/>
              <a:ext cx="75960" cy="78120"/>
            </a:xfrm>
            <a:prstGeom prst="ellipse">
              <a:avLst/>
            </a:pr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图片 132"/>
            <p:cNvSpPr/>
            <p:nvPr/>
          </p:nvSpPr>
          <p:spPr>
            <a:xfrm>
              <a:off x="775800" y="2436120"/>
              <a:ext cx="75960" cy="78120"/>
            </a:xfrm>
            <a:prstGeom prst="ellipse">
              <a:avLst/>
            </a:pr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图片 133"/>
            <p:cNvSpPr/>
            <p:nvPr/>
          </p:nvSpPr>
          <p:spPr>
            <a:xfrm>
              <a:off x="730080" y="2319840"/>
              <a:ext cx="75960" cy="78120"/>
            </a:xfrm>
            <a:prstGeom prst="ellipse">
              <a:avLst/>
            </a:pr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图片 134"/>
            <p:cNvSpPr/>
            <p:nvPr/>
          </p:nvSpPr>
          <p:spPr>
            <a:xfrm>
              <a:off x="775800" y="2208600"/>
              <a:ext cx="75960" cy="78120"/>
            </a:xfrm>
            <a:prstGeom prst="ellipse">
              <a:avLst/>
            </a:pr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图片 135"/>
            <p:cNvSpPr/>
            <p:nvPr/>
          </p:nvSpPr>
          <p:spPr>
            <a:xfrm rot="10800000">
              <a:off x="884520" y="2153880"/>
              <a:ext cx="75960" cy="78120"/>
            </a:xfrm>
            <a:prstGeom prst="ellipse">
              <a:avLst/>
            </a:pr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图片 136"/>
            <p:cNvSpPr/>
            <p:nvPr/>
          </p:nvSpPr>
          <p:spPr>
            <a:xfrm>
              <a:off x="1003320" y="2194560"/>
              <a:ext cx="75960" cy="78120"/>
            </a:xfrm>
            <a:prstGeom prst="ellipse">
              <a:avLst/>
            </a:pr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图片 137"/>
            <p:cNvSpPr/>
            <p:nvPr/>
          </p:nvSpPr>
          <p:spPr>
            <a:xfrm>
              <a:off x="947160" y="2314800"/>
              <a:ext cx="75960" cy="78120"/>
            </a:xfrm>
            <a:prstGeom prst="ellipse">
              <a:avLst/>
            </a:pr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图片 138"/>
            <p:cNvSpPr/>
            <p:nvPr/>
          </p:nvSpPr>
          <p:spPr>
            <a:xfrm>
              <a:off x="829080" y="2319120"/>
              <a:ext cx="75960" cy="78120"/>
            </a:xfrm>
            <a:prstGeom prst="ellipse">
              <a:avLst/>
            </a:pr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图片 139"/>
            <p:cNvSpPr/>
            <p:nvPr/>
          </p:nvSpPr>
          <p:spPr>
            <a:xfrm>
              <a:off x="896760" y="2392560"/>
              <a:ext cx="75960" cy="78120"/>
            </a:xfrm>
            <a:prstGeom prst="ellipse">
              <a:avLst/>
            </a:pr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图片 140"/>
            <p:cNvSpPr/>
            <p:nvPr/>
          </p:nvSpPr>
          <p:spPr>
            <a:xfrm>
              <a:off x="883440" y="2243160"/>
              <a:ext cx="75960" cy="78120"/>
            </a:xfrm>
            <a:prstGeom prst="ellipse">
              <a:avLst/>
            </a:pr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0" name="文本框 2"/>
          <p:cNvSpPr/>
          <p:nvPr/>
        </p:nvSpPr>
        <p:spPr>
          <a:xfrm>
            <a:off x="730080" y="4750200"/>
            <a:ext cx="53085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V1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存在整体编码的信号（即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 target trial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中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6.25HZ &gt; random trial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）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1" name="文本框 44"/>
          <p:cNvSpPr/>
          <p:nvPr/>
        </p:nvSpPr>
        <p:spPr>
          <a:xfrm>
            <a:off x="8040600" y="1158840"/>
            <a:ext cx="680400" cy="249480"/>
          </a:xfrm>
          <a:prstGeom prst="rect">
            <a:avLst/>
          </a:prstGeom>
          <a:solidFill>
            <a:srgbClr val="92d050">
              <a:alpha val="1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 &gt; 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2" name="文本框 46"/>
          <p:cNvSpPr/>
          <p:nvPr/>
        </p:nvSpPr>
        <p:spPr>
          <a:xfrm>
            <a:off x="8069040" y="3094200"/>
            <a:ext cx="680400" cy="249480"/>
          </a:xfrm>
          <a:prstGeom prst="rect">
            <a:avLst/>
          </a:prstGeom>
          <a:solidFill>
            <a:schemeClr val="accent1">
              <a:alpha val="1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SC &gt; 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3" name="文本框 47"/>
          <p:cNvSpPr/>
          <p:nvPr/>
        </p:nvSpPr>
        <p:spPr>
          <a:xfrm>
            <a:off x="8050320" y="2121120"/>
            <a:ext cx="680400" cy="249480"/>
          </a:xfrm>
          <a:prstGeom prst="rect">
            <a:avLst/>
          </a:prstGeom>
          <a:solidFill>
            <a:srgbClr val="92d050">
              <a:alpha val="1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EC0&gt; 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4" name="文本框 48"/>
          <p:cNvSpPr/>
          <p:nvPr/>
        </p:nvSpPr>
        <p:spPr>
          <a:xfrm>
            <a:off x="8079840" y="3968280"/>
            <a:ext cx="756720" cy="249480"/>
          </a:xfrm>
          <a:prstGeom prst="rect">
            <a:avLst/>
          </a:prstGeom>
          <a:solidFill>
            <a:schemeClr val="accent1">
              <a:alpha val="1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Patch &gt; 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8246160" y="4875120"/>
            <a:ext cx="5983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ZYG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8C6FEC-6FAF-4D62-BA71-542A7268BFE9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文本框 148"/>
          <p:cNvSpPr/>
          <p:nvPr/>
        </p:nvSpPr>
        <p:spPr>
          <a:xfrm>
            <a:off x="145440" y="202680"/>
            <a:ext cx="77450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Result 1.2</a:t>
            </a:r>
            <a:r>
              <a:rPr b="0" lang="zh-C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：不同视觉刺激诱发的震荡信号比较（实验二）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27" name="组合 2"/>
          <p:cNvGrpSpPr/>
          <p:nvPr/>
        </p:nvGrpSpPr>
        <p:grpSpPr>
          <a:xfrm>
            <a:off x="484200" y="616680"/>
            <a:ext cx="8507520" cy="3908880"/>
            <a:chOff x="484200" y="616680"/>
            <a:chExt cx="8507520" cy="3908880"/>
          </a:xfrm>
        </p:grpSpPr>
        <p:grpSp>
          <p:nvGrpSpPr>
            <p:cNvPr id="128" name="组合 155"/>
            <p:cNvGrpSpPr/>
            <p:nvPr/>
          </p:nvGrpSpPr>
          <p:grpSpPr>
            <a:xfrm>
              <a:off x="714240" y="616680"/>
              <a:ext cx="8277480" cy="3908880"/>
              <a:chOff x="714240" y="616680"/>
              <a:chExt cx="8277480" cy="3908880"/>
            </a:xfrm>
          </p:grpSpPr>
          <p:pic>
            <p:nvPicPr>
              <p:cNvPr id="129" name="图片 149" descr=""/>
              <p:cNvPicPr/>
              <p:nvPr/>
            </p:nvPicPr>
            <p:blipFill>
              <a:blip r:embed="rId1"/>
              <a:stretch/>
            </p:blipFill>
            <p:spPr>
              <a:xfrm>
                <a:off x="714240" y="616680"/>
                <a:ext cx="7285680" cy="3908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0" name="椭圆 150"/>
              <p:cNvSpPr/>
              <p:nvPr/>
            </p:nvSpPr>
            <p:spPr>
              <a:xfrm>
                <a:off x="6634080" y="1007280"/>
                <a:ext cx="255960" cy="370440"/>
              </a:xfrm>
              <a:prstGeom prst="ellipse">
                <a:avLst/>
              </a:prstGeom>
              <a:solidFill>
                <a:schemeClr val="accent6">
                  <a:alpha val="23000"/>
                </a:schemeClr>
              </a:solidFill>
              <a:ln>
                <a:solidFill>
                  <a:srgbClr val="fffff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" name="椭圆 151"/>
              <p:cNvSpPr/>
              <p:nvPr/>
            </p:nvSpPr>
            <p:spPr>
              <a:xfrm>
                <a:off x="6634080" y="3764880"/>
                <a:ext cx="255960" cy="370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ln>
                <a:solidFill>
                  <a:srgbClr val="fffff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" name="椭圆 152"/>
              <p:cNvSpPr/>
              <p:nvPr/>
            </p:nvSpPr>
            <p:spPr>
              <a:xfrm>
                <a:off x="6634080" y="2883600"/>
                <a:ext cx="255960" cy="370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ln>
                <a:solidFill>
                  <a:srgbClr val="fffff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" name="椭圆 153"/>
              <p:cNvSpPr/>
              <p:nvPr/>
            </p:nvSpPr>
            <p:spPr>
              <a:xfrm>
                <a:off x="6634080" y="1888200"/>
                <a:ext cx="255960" cy="370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ln>
                <a:solidFill>
                  <a:srgbClr val="fffff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" name="文本框 154"/>
              <p:cNvSpPr/>
              <p:nvPr/>
            </p:nvSpPr>
            <p:spPr>
              <a:xfrm>
                <a:off x="7943760" y="3840840"/>
                <a:ext cx="1047960" cy="249480"/>
              </a:xfrm>
              <a:prstGeom prst="rect">
                <a:avLst/>
              </a:prstGeom>
              <a:solidFill>
                <a:schemeClr val="accent1">
                  <a:alpha val="1300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0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Patch_var&gt;=0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  <p:sp>
          <p:nvSpPr>
            <p:cNvPr id="135" name="图片 240"/>
            <p:cNvSpPr/>
            <p:nvPr/>
          </p:nvSpPr>
          <p:spPr>
            <a:xfrm>
              <a:off x="540360" y="1999080"/>
              <a:ext cx="280440" cy="28044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图片 241"/>
            <p:cNvSpPr/>
            <p:nvPr/>
          </p:nvSpPr>
          <p:spPr>
            <a:xfrm>
              <a:off x="645120" y="3000240"/>
              <a:ext cx="79560" cy="81360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7" name="组合 242"/>
            <p:cNvGrpSpPr/>
            <p:nvPr/>
          </p:nvGrpSpPr>
          <p:grpSpPr>
            <a:xfrm>
              <a:off x="484200" y="1058400"/>
              <a:ext cx="418320" cy="419760"/>
              <a:chOff x="484200" y="1058400"/>
              <a:chExt cx="418320" cy="419760"/>
            </a:xfrm>
          </p:grpSpPr>
          <p:sp>
            <p:nvSpPr>
              <p:cNvPr id="138" name="图片 243"/>
              <p:cNvSpPr/>
              <p:nvPr/>
            </p:nvSpPr>
            <p:spPr>
              <a:xfrm rot="10260000">
                <a:off x="816840" y="1225440"/>
                <a:ext cx="79560" cy="79920"/>
              </a:xfrm>
              <a:prstGeom prst="ellipse">
                <a:avLst/>
              </a:pr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图片 244"/>
              <p:cNvSpPr/>
              <p:nvPr/>
            </p:nvSpPr>
            <p:spPr>
              <a:xfrm rot="10200000">
                <a:off x="770040" y="1352520"/>
                <a:ext cx="79560" cy="79920"/>
              </a:xfrm>
              <a:prstGeom prst="ellipse">
                <a:avLst/>
              </a:prstGeom>
              <a:blipFill rotWithShape="0">
                <a:blip r:embed="rId5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图片 245"/>
              <p:cNvSpPr/>
              <p:nvPr/>
            </p:nvSpPr>
            <p:spPr>
              <a:xfrm rot="10620000">
                <a:off x="654120" y="1395720"/>
                <a:ext cx="79560" cy="79920"/>
              </a:xfrm>
              <a:prstGeom prst="ellipse">
                <a:avLst/>
              </a:prstGeom>
              <a:blipFill rotWithShape="0">
                <a:blip r:embed="rId6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图片 246"/>
              <p:cNvSpPr/>
              <p:nvPr/>
            </p:nvSpPr>
            <p:spPr>
              <a:xfrm rot="10500000">
                <a:off x="537480" y="1350720"/>
                <a:ext cx="79560" cy="79920"/>
              </a:xfrm>
              <a:prstGeom prst="ellipse">
                <a:avLst/>
              </a:prstGeom>
              <a:blipFill rotWithShape="0">
                <a:blip r:embed="rId7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图片 247"/>
              <p:cNvSpPr/>
              <p:nvPr/>
            </p:nvSpPr>
            <p:spPr>
              <a:xfrm rot="11340000">
                <a:off x="489600" y="1231200"/>
                <a:ext cx="79560" cy="79920"/>
              </a:xfrm>
              <a:prstGeom prst="ellipse">
                <a:avLst/>
              </a:prstGeom>
              <a:blipFill rotWithShape="0">
                <a:blip r:embed="rId8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图片 248"/>
              <p:cNvSpPr/>
              <p:nvPr/>
            </p:nvSpPr>
            <p:spPr>
              <a:xfrm rot="10260000">
                <a:off x="537480" y="1116720"/>
                <a:ext cx="79560" cy="79920"/>
              </a:xfrm>
              <a:prstGeom prst="ellipse">
                <a:avLst/>
              </a:prstGeom>
              <a:blipFill rotWithShape="0">
                <a:blip r:embed="rId9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图片 249"/>
              <p:cNvSpPr/>
              <p:nvPr/>
            </p:nvSpPr>
            <p:spPr>
              <a:xfrm rot="10680000">
                <a:off x="650520" y="1059480"/>
                <a:ext cx="79560" cy="79920"/>
              </a:xfrm>
              <a:prstGeom prst="ellipse">
                <a:avLst/>
              </a:prstGeom>
              <a:blipFill rotWithShape="0">
                <a:blip r:embed="rId10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图片 250"/>
              <p:cNvSpPr/>
              <p:nvPr/>
            </p:nvSpPr>
            <p:spPr>
              <a:xfrm rot="11340000">
                <a:off x="774720" y="1103400"/>
                <a:ext cx="79560" cy="79920"/>
              </a:xfrm>
              <a:prstGeom prst="ellipse">
                <a:avLst/>
              </a:prstGeom>
              <a:blipFill rotWithShape="0">
                <a:blip r:embed="rId11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图片 251"/>
              <p:cNvSpPr/>
              <p:nvPr/>
            </p:nvSpPr>
            <p:spPr>
              <a:xfrm rot="11100000">
                <a:off x="716760" y="1225800"/>
                <a:ext cx="79560" cy="79920"/>
              </a:xfrm>
              <a:prstGeom prst="ellipse">
                <a:avLst/>
              </a:prstGeom>
              <a:blipFill rotWithShape="0">
                <a:blip r:embed="rId12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图片 252"/>
              <p:cNvSpPr/>
              <p:nvPr/>
            </p:nvSpPr>
            <p:spPr>
              <a:xfrm rot="10200000">
                <a:off x="594000" y="1230120"/>
                <a:ext cx="79560" cy="79920"/>
              </a:xfrm>
              <a:prstGeom prst="ellipse">
                <a:avLst/>
              </a:prstGeom>
              <a:blipFill rotWithShape="0">
                <a:blip r:embed="rId13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图片 253"/>
              <p:cNvSpPr/>
              <p:nvPr/>
            </p:nvSpPr>
            <p:spPr>
              <a:xfrm rot="11100000">
                <a:off x="664200" y="1305000"/>
                <a:ext cx="79560" cy="79920"/>
              </a:xfrm>
              <a:prstGeom prst="ellipse">
                <a:avLst/>
              </a:prstGeom>
              <a:blipFill rotWithShape="0">
                <a:blip r:embed="rId14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图片 254"/>
              <p:cNvSpPr/>
              <p:nvPr/>
            </p:nvSpPr>
            <p:spPr>
              <a:xfrm rot="540000">
                <a:off x="649440" y="1151280"/>
                <a:ext cx="79560" cy="79920"/>
              </a:xfrm>
              <a:prstGeom prst="ellipse">
                <a:avLst/>
              </a:prstGeom>
              <a:blipFill rotWithShape="0">
                <a:blip r:embed="rId15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0" name="图片 268"/>
            <p:cNvSpPr/>
            <p:nvPr/>
          </p:nvSpPr>
          <p:spPr>
            <a:xfrm rot="540000">
              <a:off x="650160" y="3978720"/>
              <a:ext cx="79560" cy="81360"/>
            </a:xfrm>
            <a:prstGeom prst="ellipse">
              <a:avLst/>
            </a:pr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文本框 28"/>
          <p:cNvSpPr/>
          <p:nvPr/>
        </p:nvSpPr>
        <p:spPr>
          <a:xfrm>
            <a:off x="8034120" y="1064880"/>
            <a:ext cx="680400" cy="249480"/>
          </a:xfrm>
          <a:prstGeom prst="rect">
            <a:avLst/>
          </a:prstGeom>
          <a:solidFill>
            <a:srgbClr val="92d050">
              <a:alpha val="1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 &gt; 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52" name="文本框 31"/>
          <p:cNvSpPr/>
          <p:nvPr/>
        </p:nvSpPr>
        <p:spPr>
          <a:xfrm>
            <a:off x="8055360" y="1935720"/>
            <a:ext cx="680400" cy="249480"/>
          </a:xfrm>
          <a:prstGeom prst="rect">
            <a:avLst/>
          </a:prstGeom>
          <a:solidFill>
            <a:schemeClr val="accent1">
              <a:alpha val="1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SC &gt; 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53" name="文本框 32"/>
          <p:cNvSpPr/>
          <p:nvPr/>
        </p:nvSpPr>
        <p:spPr>
          <a:xfrm>
            <a:off x="8062560" y="3000240"/>
            <a:ext cx="786960" cy="250200"/>
          </a:xfrm>
          <a:prstGeom prst="rect">
            <a:avLst/>
          </a:prstGeom>
          <a:solidFill>
            <a:schemeClr val="accent1">
              <a:alpha val="1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Patch &gt; 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54" name="文本框 33"/>
          <p:cNvSpPr/>
          <p:nvPr/>
        </p:nvSpPr>
        <p:spPr>
          <a:xfrm>
            <a:off x="730080" y="4750200"/>
            <a:ext cx="53085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不同位置的小光栅序列也可能诱发微弱的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6.25HZ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8246160" y="4875480"/>
            <a:ext cx="5983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ZYG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61CA06-067C-4392-BBAD-7648490047FE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文本框 4"/>
          <p:cNvSpPr/>
          <p:nvPr/>
        </p:nvSpPr>
        <p:spPr>
          <a:xfrm>
            <a:off x="145440" y="202680"/>
            <a:ext cx="85212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Result 1.2</a:t>
            </a:r>
            <a:r>
              <a:rPr b="0" lang="zh-C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：不同视觉刺激诱发的震荡信号比较（统计分析，结合实验一和实验二）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157" name="组合 15"/>
          <p:cNvGrpSpPr/>
          <p:nvPr/>
        </p:nvGrpSpPr>
        <p:grpSpPr>
          <a:xfrm>
            <a:off x="818640" y="1362600"/>
            <a:ext cx="2282040" cy="2417400"/>
            <a:chOff x="818640" y="1362600"/>
            <a:chExt cx="2282040" cy="2417400"/>
          </a:xfrm>
        </p:grpSpPr>
        <p:pic>
          <p:nvPicPr>
            <p:cNvPr id="158" name="图片 3" descr=""/>
            <p:cNvPicPr/>
            <p:nvPr/>
          </p:nvPicPr>
          <p:blipFill>
            <a:blip r:embed="rId1"/>
            <a:stretch/>
          </p:blipFill>
          <p:spPr>
            <a:xfrm>
              <a:off x="818640" y="1793520"/>
              <a:ext cx="2282040" cy="198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文本框 5"/>
            <p:cNvSpPr/>
            <p:nvPr/>
          </p:nvSpPr>
          <p:spPr>
            <a:xfrm>
              <a:off x="1542960" y="1362600"/>
              <a:ext cx="116532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zh-CN" sz="1050" spc="-1" strike="noStrike">
                  <a:solidFill>
                    <a:srgbClr val="000000"/>
                  </a:solidFill>
                  <a:latin typeface="Arial"/>
                  <a:ea typeface="Arial"/>
                </a:rPr>
                <a:t>实验</a:t>
              </a:r>
              <a:r>
                <a:rPr b="0" lang="en-US" sz="105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60" name="组合 16"/>
          <p:cNvGrpSpPr/>
          <p:nvPr/>
        </p:nvGrpSpPr>
        <p:grpSpPr>
          <a:xfrm>
            <a:off x="3309480" y="1362600"/>
            <a:ext cx="2178000" cy="2346480"/>
            <a:chOff x="3309480" y="1362600"/>
            <a:chExt cx="2178000" cy="2346480"/>
          </a:xfrm>
        </p:grpSpPr>
        <p:pic>
          <p:nvPicPr>
            <p:cNvPr id="161" name="图片 2" descr=""/>
            <p:cNvPicPr/>
            <p:nvPr/>
          </p:nvPicPr>
          <p:blipFill>
            <a:blip r:embed="rId2"/>
            <a:srcRect l="0" t="0" r="51463" b="0"/>
            <a:stretch/>
          </p:blipFill>
          <p:spPr>
            <a:xfrm>
              <a:off x="3309480" y="1853640"/>
              <a:ext cx="2178000" cy="185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2" name="文本框 6"/>
            <p:cNvSpPr/>
            <p:nvPr/>
          </p:nvSpPr>
          <p:spPr>
            <a:xfrm>
              <a:off x="4297680" y="1362600"/>
              <a:ext cx="116532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zh-CN" sz="1050" spc="-1" strike="noStrike">
                  <a:solidFill>
                    <a:srgbClr val="000000"/>
                  </a:solidFill>
                  <a:latin typeface="Arial"/>
                  <a:ea typeface="Arial"/>
                </a:rPr>
                <a:t>实验</a:t>
              </a:r>
              <a:r>
                <a:rPr b="0" lang="en-US" sz="105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63" name="组合 56"/>
          <p:cNvGrpSpPr/>
          <p:nvPr/>
        </p:nvGrpSpPr>
        <p:grpSpPr>
          <a:xfrm>
            <a:off x="2540520" y="3156120"/>
            <a:ext cx="2763360" cy="384120"/>
            <a:chOff x="2540520" y="3156120"/>
            <a:chExt cx="2763360" cy="384120"/>
          </a:xfrm>
        </p:grpSpPr>
        <p:sp>
          <p:nvSpPr>
            <p:cNvPr id="164" name="椭圆 8"/>
            <p:cNvSpPr/>
            <p:nvPr/>
          </p:nvSpPr>
          <p:spPr>
            <a:xfrm>
              <a:off x="2540520" y="3192840"/>
              <a:ext cx="307080" cy="347400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椭圆 9"/>
            <p:cNvSpPr/>
            <p:nvPr/>
          </p:nvSpPr>
          <p:spPr>
            <a:xfrm>
              <a:off x="4996800" y="3156120"/>
              <a:ext cx="307080" cy="347400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6" name="图片 13" descr=""/>
          <p:cNvPicPr/>
          <p:nvPr/>
        </p:nvPicPr>
        <p:blipFill>
          <a:blip r:embed="rId3"/>
          <a:srcRect l="51463" t="0" r="0" b="0"/>
          <a:stretch/>
        </p:blipFill>
        <p:spPr>
          <a:xfrm>
            <a:off x="5568480" y="1853640"/>
            <a:ext cx="2178000" cy="1855440"/>
          </a:xfrm>
          <a:prstGeom prst="rect">
            <a:avLst/>
          </a:prstGeom>
          <a:ln w="0">
            <a:noFill/>
          </a:ln>
        </p:spPr>
      </p:pic>
      <p:sp>
        <p:nvSpPr>
          <p:cNvPr id="167" name="文本框 17"/>
          <p:cNvSpPr/>
          <p:nvPr/>
        </p:nvSpPr>
        <p:spPr>
          <a:xfrm>
            <a:off x="6243840" y="1338120"/>
            <a:ext cx="116532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比较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和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050" spc="-1" strike="noStrike">
              <a:latin typeface="Arial"/>
            </a:endParaRPr>
          </a:p>
        </p:txBody>
      </p:sp>
      <p:grpSp>
        <p:nvGrpSpPr>
          <p:cNvPr id="168" name="组合 57"/>
          <p:cNvGrpSpPr/>
          <p:nvPr/>
        </p:nvGrpSpPr>
        <p:grpSpPr>
          <a:xfrm>
            <a:off x="2157840" y="3112920"/>
            <a:ext cx="2376720" cy="427320"/>
            <a:chOff x="2157840" y="3112920"/>
            <a:chExt cx="2376720" cy="427320"/>
          </a:xfrm>
        </p:grpSpPr>
        <p:sp>
          <p:nvSpPr>
            <p:cNvPr id="169" name="椭圆 19"/>
            <p:cNvSpPr/>
            <p:nvPr/>
          </p:nvSpPr>
          <p:spPr>
            <a:xfrm>
              <a:off x="2157840" y="3192840"/>
              <a:ext cx="307080" cy="3474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椭圆 20"/>
            <p:cNvSpPr/>
            <p:nvPr/>
          </p:nvSpPr>
          <p:spPr>
            <a:xfrm>
              <a:off x="4227480" y="3112920"/>
              <a:ext cx="307080" cy="3474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1" name="文本框 21"/>
          <p:cNvSpPr/>
          <p:nvPr/>
        </p:nvSpPr>
        <p:spPr>
          <a:xfrm>
            <a:off x="730080" y="4750200"/>
            <a:ext cx="53085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V1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中的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6.25HZ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震荡不太可能来自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12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个位置的小光栅序列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72" name="文本框 22"/>
          <p:cNvSpPr/>
          <p:nvPr/>
        </p:nvSpPr>
        <p:spPr>
          <a:xfrm>
            <a:off x="2703240" y="709200"/>
            <a:ext cx="680400" cy="249480"/>
          </a:xfrm>
          <a:prstGeom prst="rect">
            <a:avLst/>
          </a:prstGeom>
          <a:solidFill>
            <a:srgbClr val="92d050">
              <a:alpha val="1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 &gt; 0</a:t>
            </a:r>
            <a:endParaRPr b="0" lang="en-US" sz="1050" spc="-1" strike="noStrike">
              <a:latin typeface="Arial"/>
            </a:endParaRPr>
          </a:p>
        </p:txBody>
      </p:sp>
      <p:grpSp>
        <p:nvGrpSpPr>
          <p:cNvPr id="173" name="组合 55"/>
          <p:cNvGrpSpPr/>
          <p:nvPr/>
        </p:nvGrpSpPr>
        <p:grpSpPr>
          <a:xfrm>
            <a:off x="2919960" y="707400"/>
            <a:ext cx="4001400" cy="3611160"/>
            <a:chOff x="2919960" y="707400"/>
            <a:chExt cx="4001400" cy="3611160"/>
          </a:xfrm>
        </p:grpSpPr>
        <p:sp>
          <p:nvSpPr>
            <p:cNvPr id="174" name="箭头: 下弧形 11"/>
            <p:cNvSpPr/>
            <p:nvPr/>
          </p:nvSpPr>
          <p:spPr>
            <a:xfrm>
              <a:off x="2919960" y="3780720"/>
              <a:ext cx="3660840" cy="53784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箭头: 下弧形 12"/>
            <p:cNvSpPr/>
            <p:nvPr/>
          </p:nvSpPr>
          <p:spPr>
            <a:xfrm>
              <a:off x="5203080" y="3780720"/>
              <a:ext cx="1718280" cy="29628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文本框 23"/>
            <p:cNvSpPr/>
            <p:nvPr/>
          </p:nvSpPr>
          <p:spPr>
            <a:xfrm>
              <a:off x="4996800" y="707400"/>
              <a:ext cx="1501560" cy="249480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50" spc="-1" strike="noStrike">
                  <a:solidFill>
                    <a:srgbClr val="000000"/>
                  </a:solidFill>
                  <a:latin typeface="Arial"/>
                  <a:ea typeface="Arial"/>
                </a:rPr>
                <a:t>0&lt;Patch_var&lt; Patch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77" name="组合 24"/>
          <p:cNvGrpSpPr/>
          <p:nvPr/>
        </p:nvGrpSpPr>
        <p:grpSpPr>
          <a:xfrm>
            <a:off x="2150640" y="3886200"/>
            <a:ext cx="401040" cy="409680"/>
            <a:chOff x="2150640" y="3886200"/>
            <a:chExt cx="401040" cy="409680"/>
          </a:xfrm>
        </p:grpSpPr>
        <p:sp>
          <p:nvSpPr>
            <p:cNvPr id="178" name="图片 25"/>
            <p:cNvSpPr/>
            <p:nvPr/>
          </p:nvSpPr>
          <p:spPr>
            <a:xfrm rot="10260000">
              <a:off x="2469960" y="4049640"/>
              <a:ext cx="75960" cy="78120"/>
            </a:xfrm>
            <a:prstGeom prst="ellipse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图片 26"/>
            <p:cNvSpPr/>
            <p:nvPr/>
          </p:nvSpPr>
          <p:spPr>
            <a:xfrm rot="10200000">
              <a:off x="2423520" y="4173480"/>
              <a:ext cx="75960" cy="78120"/>
            </a:xfrm>
            <a:prstGeom prst="ellipse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图片 27"/>
            <p:cNvSpPr/>
            <p:nvPr/>
          </p:nvSpPr>
          <p:spPr>
            <a:xfrm rot="10620000">
              <a:off x="2313000" y="4215600"/>
              <a:ext cx="75960" cy="78120"/>
            </a:xfrm>
            <a:prstGeom prst="ellipse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图片 28"/>
            <p:cNvSpPr/>
            <p:nvPr/>
          </p:nvSpPr>
          <p:spPr>
            <a:xfrm rot="10500000">
              <a:off x="2201040" y="4170600"/>
              <a:ext cx="75960" cy="78120"/>
            </a:xfrm>
            <a:prstGeom prst="ellipse">
              <a:avLst/>
            </a:pr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图片 29"/>
            <p:cNvSpPr/>
            <p:nvPr/>
          </p:nvSpPr>
          <p:spPr>
            <a:xfrm rot="11340000">
              <a:off x="2156040" y="4054320"/>
              <a:ext cx="75960" cy="78120"/>
            </a:xfrm>
            <a:prstGeom prst="ellipse">
              <a:avLst/>
            </a:pr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图片 30"/>
            <p:cNvSpPr/>
            <p:nvPr/>
          </p:nvSpPr>
          <p:spPr>
            <a:xfrm rot="10260000">
              <a:off x="2201760" y="3943440"/>
              <a:ext cx="75960" cy="78120"/>
            </a:xfrm>
            <a:prstGeom prst="ellipse">
              <a:avLst/>
            </a:pr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图片 31"/>
            <p:cNvSpPr/>
            <p:nvPr/>
          </p:nvSpPr>
          <p:spPr>
            <a:xfrm rot="10680000">
              <a:off x="2309400" y="3887280"/>
              <a:ext cx="75960" cy="78120"/>
            </a:xfrm>
            <a:prstGeom prst="ellipse">
              <a:avLst/>
            </a:pr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图片 32"/>
            <p:cNvSpPr/>
            <p:nvPr/>
          </p:nvSpPr>
          <p:spPr>
            <a:xfrm rot="11340000">
              <a:off x="2429280" y="3929040"/>
              <a:ext cx="75960" cy="78120"/>
            </a:xfrm>
            <a:prstGeom prst="ellipse">
              <a:avLst/>
            </a:pr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图片 33"/>
            <p:cNvSpPr/>
            <p:nvPr/>
          </p:nvSpPr>
          <p:spPr>
            <a:xfrm rot="11100000">
              <a:off x="2372040" y="4050360"/>
              <a:ext cx="75960" cy="78120"/>
            </a:xfrm>
            <a:prstGeom prst="ellipse">
              <a:avLst/>
            </a:pr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图片 34"/>
            <p:cNvSpPr/>
            <p:nvPr/>
          </p:nvSpPr>
          <p:spPr>
            <a:xfrm rot="10200000">
              <a:off x="2254320" y="4053960"/>
              <a:ext cx="75960" cy="78120"/>
            </a:xfrm>
            <a:prstGeom prst="ellipse">
              <a:avLst/>
            </a:pr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图片 35"/>
            <p:cNvSpPr/>
            <p:nvPr/>
          </p:nvSpPr>
          <p:spPr>
            <a:xfrm rot="11100000">
              <a:off x="2321640" y="4127760"/>
              <a:ext cx="75960" cy="78120"/>
            </a:xfrm>
            <a:prstGeom prst="ellipse">
              <a:avLst/>
            </a:pr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图片 36"/>
            <p:cNvSpPr/>
            <p:nvPr/>
          </p:nvSpPr>
          <p:spPr>
            <a:xfrm rot="540000">
              <a:off x="2307240" y="3977280"/>
              <a:ext cx="75960" cy="78120"/>
            </a:xfrm>
            <a:prstGeom prst="ellipse">
              <a:avLst/>
            </a:pr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0" name="图片 37"/>
          <p:cNvSpPr/>
          <p:nvPr/>
        </p:nvSpPr>
        <p:spPr>
          <a:xfrm>
            <a:off x="1332720" y="3946680"/>
            <a:ext cx="268920" cy="268920"/>
          </a:xfrm>
          <a:prstGeom prst="ellipse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图片 38"/>
          <p:cNvSpPr/>
          <p:nvPr/>
        </p:nvSpPr>
        <p:spPr>
          <a:xfrm>
            <a:off x="2663280" y="4059360"/>
            <a:ext cx="79560" cy="81360"/>
          </a:xfrm>
          <a:prstGeom prst="ellipse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图片 39"/>
          <p:cNvSpPr/>
          <p:nvPr/>
        </p:nvSpPr>
        <p:spPr>
          <a:xfrm>
            <a:off x="6499440" y="3395160"/>
            <a:ext cx="79560" cy="81360"/>
          </a:xfrm>
          <a:prstGeom prst="ellipse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图片 40"/>
          <p:cNvSpPr/>
          <p:nvPr/>
        </p:nvSpPr>
        <p:spPr>
          <a:xfrm rot="540000">
            <a:off x="6904800" y="3388680"/>
            <a:ext cx="79560" cy="81360"/>
          </a:xfrm>
          <a:prstGeom prst="ellipse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图片 41"/>
          <p:cNvSpPr/>
          <p:nvPr/>
        </p:nvSpPr>
        <p:spPr>
          <a:xfrm rot="540000">
            <a:off x="5109480" y="3899880"/>
            <a:ext cx="79560" cy="81360"/>
          </a:xfrm>
          <a:prstGeom prst="ellipse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5" name="组合 42"/>
          <p:cNvGrpSpPr/>
          <p:nvPr/>
        </p:nvGrpSpPr>
        <p:grpSpPr>
          <a:xfrm>
            <a:off x="1676160" y="3907800"/>
            <a:ext cx="389520" cy="405720"/>
            <a:chOff x="1676160" y="3907800"/>
            <a:chExt cx="389520" cy="405720"/>
          </a:xfrm>
        </p:grpSpPr>
        <p:sp>
          <p:nvSpPr>
            <p:cNvPr id="196" name="图片 43"/>
            <p:cNvSpPr/>
            <p:nvPr/>
          </p:nvSpPr>
          <p:spPr>
            <a:xfrm>
              <a:off x="1989720" y="4069080"/>
              <a:ext cx="75960" cy="78120"/>
            </a:xfrm>
            <a:prstGeom prst="ellipse">
              <a:avLst/>
            </a:pr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图片 44"/>
            <p:cNvSpPr/>
            <p:nvPr/>
          </p:nvSpPr>
          <p:spPr>
            <a:xfrm>
              <a:off x="1944360" y="4192920"/>
              <a:ext cx="75960" cy="78120"/>
            </a:xfrm>
            <a:prstGeom prst="ellipse">
              <a:avLst/>
            </a:pr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图片 45"/>
            <p:cNvSpPr/>
            <p:nvPr/>
          </p:nvSpPr>
          <p:spPr>
            <a:xfrm>
              <a:off x="1833120" y="4235400"/>
              <a:ext cx="75960" cy="78120"/>
            </a:xfrm>
            <a:prstGeom prst="ellipse">
              <a:avLst/>
            </a:pr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图片 46"/>
            <p:cNvSpPr/>
            <p:nvPr/>
          </p:nvSpPr>
          <p:spPr>
            <a:xfrm>
              <a:off x="1721880" y="4190400"/>
              <a:ext cx="75960" cy="78120"/>
            </a:xfrm>
            <a:prstGeom prst="ellipse">
              <a:avLst/>
            </a:pr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图片 47"/>
            <p:cNvSpPr/>
            <p:nvPr/>
          </p:nvSpPr>
          <p:spPr>
            <a:xfrm>
              <a:off x="1676160" y="4073760"/>
              <a:ext cx="75960" cy="78120"/>
            </a:xfrm>
            <a:prstGeom prst="ellipse">
              <a:avLst/>
            </a:pr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图片 48"/>
            <p:cNvSpPr/>
            <p:nvPr/>
          </p:nvSpPr>
          <p:spPr>
            <a:xfrm>
              <a:off x="1721880" y="3962880"/>
              <a:ext cx="75960" cy="78120"/>
            </a:xfrm>
            <a:prstGeom prst="ellipse">
              <a:avLst/>
            </a:pr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图片 49"/>
            <p:cNvSpPr/>
            <p:nvPr/>
          </p:nvSpPr>
          <p:spPr>
            <a:xfrm rot="10800000">
              <a:off x="1830600" y="3907800"/>
              <a:ext cx="75960" cy="78120"/>
            </a:xfrm>
            <a:prstGeom prst="ellipse">
              <a:avLst/>
            </a:pr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图片 50"/>
            <p:cNvSpPr/>
            <p:nvPr/>
          </p:nvSpPr>
          <p:spPr>
            <a:xfrm>
              <a:off x="1949400" y="3948840"/>
              <a:ext cx="75960" cy="78120"/>
            </a:xfrm>
            <a:prstGeom prst="ellipse">
              <a:avLst/>
            </a:pr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图片 51"/>
            <p:cNvSpPr/>
            <p:nvPr/>
          </p:nvSpPr>
          <p:spPr>
            <a:xfrm>
              <a:off x="1893240" y="4069080"/>
              <a:ext cx="75960" cy="78120"/>
            </a:xfrm>
            <a:prstGeom prst="ellipse">
              <a:avLst/>
            </a:prstGeom>
            <a:blipFill rotWithShape="0">
              <a:blip r:embed="rId2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图片 52"/>
            <p:cNvSpPr/>
            <p:nvPr/>
          </p:nvSpPr>
          <p:spPr>
            <a:xfrm>
              <a:off x="1775160" y="4073400"/>
              <a:ext cx="75960" cy="78120"/>
            </a:xfrm>
            <a:prstGeom prst="ellipse">
              <a:avLst/>
            </a:prstGeom>
            <a:blipFill rotWithShape="0">
              <a:blip r:embed="rId3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图片 53"/>
            <p:cNvSpPr/>
            <p:nvPr/>
          </p:nvSpPr>
          <p:spPr>
            <a:xfrm>
              <a:off x="1842480" y="4146480"/>
              <a:ext cx="75960" cy="78120"/>
            </a:xfrm>
            <a:prstGeom prst="ellipse">
              <a:avLst/>
            </a:prstGeom>
            <a:blipFill rotWithShape="0">
              <a:blip r:embed="rId3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图片 54"/>
            <p:cNvSpPr/>
            <p:nvPr/>
          </p:nvSpPr>
          <p:spPr>
            <a:xfrm>
              <a:off x="1829520" y="3997080"/>
              <a:ext cx="75960" cy="78120"/>
            </a:xfrm>
            <a:prstGeom prst="ellipse">
              <a:avLst/>
            </a:prstGeom>
            <a:blipFill rotWithShape="0">
              <a:blip r:embed="rId3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8" name=""/>
          <p:cNvSpPr/>
          <p:nvPr/>
        </p:nvSpPr>
        <p:spPr>
          <a:xfrm>
            <a:off x="8246160" y="4875480"/>
            <a:ext cx="5983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ZYG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7C332C-9DF9-4D80-B49C-C2D68F53981C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文本框 4"/>
          <p:cNvSpPr/>
          <p:nvPr/>
        </p:nvSpPr>
        <p:spPr>
          <a:xfrm>
            <a:off x="730080" y="4750200"/>
            <a:ext cx="53085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V1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中的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6.25HZ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震荡并非来自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12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个位置的小光栅序列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10" name="文本框 5"/>
          <p:cNvSpPr/>
          <p:nvPr/>
        </p:nvSpPr>
        <p:spPr>
          <a:xfrm>
            <a:off x="145440" y="202680"/>
            <a:ext cx="77450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Result 1.3</a:t>
            </a:r>
            <a:r>
              <a:rPr b="0" lang="zh-C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：</a:t>
            </a:r>
            <a:r>
              <a:rPr b="0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SSC_EC</a:t>
            </a:r>
            <a:r>
              <a:rPr b="0" lang="zh-C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（</a:t>
            </a:r>
            <a:r>
              <a:rPr b="0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12</a:t>
            </a:r>
            <a:r>
              <a:rPr b="0" lang="zh-C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个位置叠加）和</a:t>
            </a:r>
            <a:r>
              <a:rPr b="0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EC</a:t>
            </a:r>
            <a:r>
              <a:rPr b="0" lang="zh-C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诱发的震荡信号比较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11" name="图片 11" descr=""/>
          <p:cNvPicPr/>
          <p:nvPr/>
        </p:nvPicPr>
        <p:blipFill>
          <a:blip r:embed="rId1"/>
          <a:stretch/>
        </p:blipFill>
        <p:spPr>
          <a:xfrm>
            <a:off x="1188720" y="1746360"/>
            <a:ext cx="6595560" cy="24472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212" name="文本框 12"/>
              <p:cNvSpPr txBox="1"/>
              <p:nvPr/>
            </p:nvSpPr>
            <p:spPr>
              <a:xfrm>
                <a:off x="554040" y="788400"/>
                <a:ext cx="2570760" cy="538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𝐸𝐶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trial</m:t>
                        </m:r>
                        <m:r>
                          <m:t xml:space="preserve">,</m:t>
                        </m:r>
                        <m:r>
                          <m:t xml:space="preserve">𝑡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𝑝𝑜𝑠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12</m:t>
                        </m:r>
                      </m:sup>
                      <m:e>
                        <m:sSub>
                          <m:e>
                            <m:r>
                              <m:t xml:space="preserve">𝑆𝑆𝐶</m:t>
                            </m:r>
                          </m:e>
                          <m:sub>
                            <m:r>
                              <m:t xml:space="preserve">𝐸𝐶</m:t>
                            </m:r>
                          </m:sub>
                        </m:sSub>
                        <m:r>
                          <m:t xml:space="preserve">po</m:t>
                        </m:r>
                        <m:r>
                          <m:t xml:space="preserve">𝑠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𝑡𝑟𝑖𝑎𝑙</m:t>
                            </m:r>
                            <m:r>
                              <m:t xml:space="preserve">,</m:t>
                            </m:r>
                            <m:r>
                              <m:t xml:space="preserve">𝑡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13" name=""/>
          <p:cNvSpPr/>
          <p:nvPr/>
        </p:nvSpPr>
        <p:spPr>
          <a:xfrm>
            <a:off x="8246160" y="4875480"/>
            <a:ext cx="5983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ZYG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DDCF37-B233-4E13-8142-816AD1A7E84A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文本框 4"/>
          <p:cNvSpPr/>
          <p:nvPr/>
        </p:nvSpPr>
        <p:spPr>
          <a:xfrm>
            <a:off x="628560" y="841680"/>
            <a:ext cx="826848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实验设计有效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——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Target-SSVEP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中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SC/SSC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诱发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V1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产生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6.25HZ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震荡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V1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可以进行朝向整体编码</a:t>
            </a:r>
            <a:endParaRPr b="0" lang="en-US" sz="1050" spc="-1" strike="noStrike">
              <a:latin typeface="Arial"/>
            </a:endParaRPr>
          </a:p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Target-SSVEP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中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EC/EC0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诱发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V1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产生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6.25HZ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震荡——对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V1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来说平均朝向相同的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图片是相同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/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相似的</a:t>
            </a:r>
            <a:endParaRPr b="0" lang="en-US" sz="1050" spc="-1" strike="noStrike">
              <a:latin typeface="Arial"/>
            </a:endParaRPr>
          </a:p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Target-SSVEP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中某些位置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Patch_var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诱发的微弱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6.25HZ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震荡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&lt;&lt; SSC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诱发的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6.25HZ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震荡——排除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诱发的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V1 6.25HZ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震荡是由于个体相似</a:t>
            </a:r>
            <a:endParaRPr b="0" lang="en-US" sz="1050" spc="-1" strike="noStrike">
              <a:latin typeface="Arial"/>
            </a:endParaRPr>
          </a:p>
          <a:p>
            <a:pPr marL="214200" indent="-214200">
              <a:lnSpc>
                <a:spcPct val="15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Target-SSVEP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中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Patch_var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的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LFP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信号线性叠加无法产生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6.25HZ</a:t>
            </a:r>
            <a:r>
              <a:rPr b="0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震荡——个体信息线性叠加无法完全模拟整体信息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</p:txBody>
      </p:sp>
      <p:sp>
        <p:nvSpPr>
          <p:cNvPr id="215" name="文本框 5"/>
          <p:cNvSpPr/>
          <p:nvPr/>
        </p:nvSpPr>
        <p:spPr>
          <a:xfrm>
            <a:off x="327960" y="192960"/>
            <a:ext cx="1715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zh-CN" sz="2400" spc="-1" strike="noStrike">
                <a:solidFill>
                  <a:srgbClr val="000000"/>
                </a:solidFill>
                <a:latin typeface="Arial"/>
                <a:ea typeface="Arial"/>
              </a:rPr>
              <a:t>小结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246160" y="4875480"/>
            <a:ext cx="5983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ZYG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557266-A66F-4D1F-A939-49E96B5606F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77;p17"/>
          <p:cNvSpPr/>
          <p:nvPr/>
        </p:nvSpPr>
        <p:spPr>
          <a:xfrm>
            <a:off x="3313800" y="2724120"/>
            <a:ext cx="4585680" cy="2276640"/>
          </a:xfrm>
          <a:prstGeom prst="rect">
            <a:avLst/>
          </a:prstGeom>
          <a:solidFill>
            <a:srgbClr val="f1c2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Google Shape;78;p17" descr=""/>
          <p:cNvPicPr/>
          <p:nvPr/>
        </p:nvPicPr>
        <p:blipFill>
          <a:blip r:embed="rId1"/>
          <a:stretch/>
        </p:blipFill>
        <p:spPr>
          <a:xfrm>
            <a:off x="1752480" y="457200"/>
            <a:ext cx="761040" cy="84924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79;p17" descr=""/>
          <p:cNvPicPr/>
          <p:nvPr/>
        </p:nvPicPr>
        <p:blipFill>
          <a:blip r:embed="rId2"/>
          <a:stretch/>
        </p:blipFill>
        <p:spPr>
          <a:xfrm>
            <a:off x="1752480" y="3340800"/>
            <a:ext cx="761040" cy="849240"/>
          </a:xfrm>
          <a:prstGeom prst="rect">
            <a:avLst/>
          </a:prstGeom>
          <a:ln w="0">
            <a:noFill/>
          </a:ln>
        </p:spPr>
      </p:pic>
      <p:pic>
        <p:nvPicPr>
          <p:cNvPr id="220" name="Google Shape;80;p17" descr=""/>
          <p:cNvPicPr/>
          <p:nvPr/>
        </p:nvPicPr>
        <p:blipFill>
          <a:blip r:embed="rId3"/>
          <a:stretch/>
        </p:blipFill>
        <p:spPr>
          <a:xfrm>
            <a:off x="1752480" y="1418400"/>
            <a:ext cx="761040" cy="849240"/>
          </a:xfrm>
          <a:prstGeom prst="rect">
            <a:avLst/>
          </a:prstGeom>
          <a:ln w="0">
            <a:noFill/>
          </a:ln>
        </p:spPr>
      </p:pic>
      <p:pic>
        <p:nvPicPr>
          <p:cNvPr id="221" name="Google Shape;81;p17" descr=""/>
          <p:cNvPicPr/>
          <p:nvPr/>
        </p:nvPicPr>
        <p:blipFill>
          <a:blip r:embed="rId4"/>
          <a:stretch/>
        </p:blipFill>
        <p:spPr>
          <a:xfrm>
            <a:off x="1752480" y="2379600"/>
            <a:ext cx="761040" cy="842040"/>
          </a:xfrm>
          <a:prstGeom prst="rect">
            <a:avLst/>
          </a:prstGeom>
          <a:ln w="0">
            <a:noFill/>
          </a:ln>
        </p:spPr>
      </p:pic>
      <p:sp>
        <p:nvSpPr>
          <p:cNvPr id="222" name="Google Shape;82;p17"/>
          <p:cNvSpPr/>
          <p:nvPr/>
        </p:nvSpPr>
        <p:spPr>
          <a:xfrm>
            <a:off x="919080" y="666720"/>
            <a:ext cx="6037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3" name="Google Shape;83;p17"/>
          <p:cNvSpPr/>
          <p:nvPr/>
        </p:nvSpPr>
        <p:spPr>
          <a:xfrm>
            <a:off x="914400" y="1676520"/>
            <a:ext cx="6037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EC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4" name="Google Shape;84;p17"/>
          <p:cNvSpPr/>
          <p:nvPr/>
        </p:nvSpPr>
        <p:spPr>
          <a:xfrm>
            <a:off x="919080" y="2590920"/>
            <a:ext cx="6037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Google Shape;85;p17"/>
          <p:cNvSpPr/>
          <p:nvPr/>
        </p:nvSpPr>
        <p:spPr>
          <a:xfrm>
            <a:off x="838080" y="3562200"/>
            <a:ext cx="7610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Patch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26" name="Google Shape;86;p17"/>
          <p:cNvSpPr/>
          <p:nvPr/>
        </p:nvSpPr>
        <p:spPr>
          <a:xfrm>
            <a:off x="3431520" y="14184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方案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Google Shape;87;p17"/>
          <p:cNvSpPr/>
          <p:nvPr/>
        </p:nvSpPr>
        <p:spPr>
          <a:xfrm>
            <a:off x="3579120" y="751680"/>
            <a:ext cx="608400" cy="60840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Google Shape;88;p17"/>
          <p:cNvSpPr/>
          <p:nvPr/>
        </p:nvSpPr>
        <p:spPr>
          <a:xfrm>
            <a:off x="4340880" y="751680"/>
            <a:ext cx="608400" cy="60840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Google Shape;89;p17"/>
          <p:cNvSpPr/>
          <p:nvPr/>
        </p:nvSpPr>
        <p:spPr>
          <a:xfrm>
            <a:off x="5103000" y="751680"/>
            <a:ext cx="608400" cy="60840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Google Shape;90;p17"/>
          <p:cNvSpPr/>
          <p:nvPr/>
        </p:nvSpPr>
        <p:spPr>
          <a:xfrm>
            <a:off x="3505320" y="280008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方案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Google Shape;91;p17"/>
          <p:cNvSpPr/>
          <p:nvPr/>
        </p:nvSpPr>
        <p:spPr>
          <a:xfrm>
            <a:off x="3657600" y="3352680"/>
            <a:ext cx="608400" cy="60840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Google Shape;92;p17"/>
          <p:cNvSpPr/>
          <p:nvPr/>
        </p:nvSpPr>
        <p:spPr>
          <a:xfrm>
            <a:off x="4876920" y="3333600"/>
            <a:ext cx="608400" cy="60840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93;p17"/>
          <p:cNvSpPr/>
          <p:nvPr/>
        </p:nvSpPr>
        <p:spPr>
          <a:xfrm>
            <a:off x="3431520" y="149436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200ms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Google Shape;94;p17"/>
          <p:cNvSpPr/>
          <p:nvPr/>
        </p:nvSpPr>
        <p:spPr>
          <a:xfrm>
            <a:off x="3886200" y="3657600"/>
            <a:ext cx="15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Google Shape;95;p17"/>
          <p:cNvSpPr/>
          <p:nvPr/>
        </p:nvSpPr>
        <p:spPr>
          <a:xfrm rot="10800000">
            <a:off x="3962160" y="3582720"/>
            <a:ext cx="360" cy="15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Google Shape;96;p17"/>
          <p:cNvSpPr/>
          <p:nvPr/>
        </p:nvSpPr>
        <p:spPr>
          <a:xfrm>
            <a:off x="4269600" y="149436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40ms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Google Shape;97;p17"/>
          <p:cNvSpPr/>
          <p:nvPr/>
        </p:nvSpPr>
        <p:spPr>
          <a:xfrm>
            <a:off x="5031720" y="149436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200ms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" name="Google Shape;98;p17"/>
          <p:cNvSpPr/>
          <p:nvPr/>
        </p:nvSpPr>
        <p:spPr>
          <a:xfrm>
            <a:off x="3581280" y="403848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200ms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Google Shape;99;p17"/>
          <p:cNvSpPr/>
          <p:nvPr/>
        </p:nvSpPr>
        <p:spPr>
          <a:xfrm>
            <a:off x="4805280" y="401940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40ms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Google Shape;100;p17"/>
          <p:cNvSpPr/>
          <p:nvPr/>
        </p:nvSpPr>
        <p:spPr>
          <a:xfrm>
            <a:off x="3807720" y="1056240"/>
            <a:ext cx="15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Google Shape;101;p17"/>
          <p:cNvSpPr/>
          <p:nvPr/>
        </p:nvSpPr>
        <p:spPr>
          <a:xfrm rot="10800000">
            <a:off x="3883320" y="981360"/>
            <a:ext cx="360" cy="15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Google Shape;102;p17"/>
          <p:cNvSpPr/>
          <p:nvPr/>
        </p:nvSpPr>
        <p:spPr>
          <a:xfrm>
            <a:off x="4417200" y="884880"/>
            <a:ext cx="45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Google Shape;103;p17"/>
          <p:cNvSpPr/>
          <p:nvPr/>
        </p:nvSpPr>
        <p:spPr>
          <a:xfrm>
            <a:off x="4952880" y="3466800"/>
            <a:ext cx="45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Google Shape;104;p17"/>
          <p:cNvSpPr/>
          <p:nvPr/>
        </p:nvSpPr>
        <p:spPr>
          <a:xfrm rot="16200000">
            <a:off x="4607640" y="1019520"/>
            <a:ext cx="227520" cy="19800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105;p17"/>
          <p:cNvSpPr/>
          <p:nvPr/>
        </p:nvSpPr>
        <p:spPr>
          <a:xfrm>
            <a:off x="5331600" y="1056240"/>
            <a:ext cx="15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Google Shape;106;p17"/>
          <p:cNvSpPr/>
          <p:nvPr/>
        </p:nvSpPr>
        <p:spPr>
          <a:xfrm rot="10800000">
            <a:off x="5407560" y="981360"/>
            <a:ext cx="360" cy="15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107;p17"/>
          <p:cNvSpPr/>
          <p:nvPr/>
        </p:nvSpPr>
        <p:spPr>
          <a:xfrm>
            <a:off x="4122000" y="2046960"/>
            <a:ext cx="13608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trial1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：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440ms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8" name="Google Shape;108;p17"/>
          <p:cNvSpPr/>
          <p:nvPr/>
        </p:nvSpPr>
        <p:spPr>
          <a:xfrm>
            <a:off x="4795920" y="4628880"/>
            <a:ext cx="17420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trial1</a:t>
            </a:r>
            <a:r>
              <a:rPr b="0" lang="zh-CN" sz="1400" spc="-1" strike="noStrike">
                <a:solidFill>
                  <a:srgbClr val="000000"/>
                </a:solidFill>
                <a:latin typeface="Arial"/>
                <a:ea typeface="Arial"/>
              </a:rPr>
              <a:t>：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2280ms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9" name="Google Shape;109;p17"/>
          <p:cNvSpPr/>
          <p:nvPr/>
        </p:nvSpPr>
        <p:spPr>
          <a:xfrm>
            <a:off x="6858000" y="348588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Reward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0" name="Google Shape;110;p17"/>
          <p:cNvSpPr/>
          <p:nvPr/>
        </p:nvSpPr>
        <p:spPr>
          <a:xfrm rot="16200000">
            <a:off x="5448240" y="2782440"/>
            <a:ext cx="227520" cy="350424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Google Shape;111;p17"/>
          <p:cNvSpPr/>
          <p:nvPr/>
        </p:nvSpPr>
        <p:spPr>
          <a:xfrm>
            <a:off x="5638680" y="3333600"/>
            <a:ext cx="608400" cy="60840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Google Shape;112;p17"/>
          <p:cNvSpPr/>
          <p:nvPr/>
        </p:nvSpPr>
        <p:spPr>
          <a:xfrm>
            <a:off x="5867280" y="3638520"/>
            <a:ext cx="15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Google Shape;113;p17"/>
          <p:cNvSpPr/>
          <p:nvPr/>
        </p:nvSpPr>
        <p:spPr>
          <a:xfrm rot="10800000">
            <a:off x="5943240" y="3563280"/>
            <a:ext cx="360" cy="15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Google Shape;114;p17"/>
          <p:cNvSpPr/>
          <p:nvPr/>
        </p:nvSpPr>
        <p:spPr>
          <a:xfrm>
            <a:off x="5562720" y="400032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480ms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Google Shape;115;p17"/>
          <p:cNvSpPr/>
          <p:nvPr/>
        </p:nvSpPr>
        <p:spPr>
          <a:xfrm>
            <a:off x="4724280" y="3200400"/>
            <a:ext cx="1675440" cy="114192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Google Shape;116;p17"/>
          <p:cNvSpPr/>
          <p:nvPr/>
        </p:nvSpPr>
        <p:spPr>
          <a:xfrm>
            <a:off x="6176880" y="354312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*4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Google Shape;117;p17"/>
          <p:cNvSpPr/>
          <p:nvPr/>
        </p:nvSpPr>
        <p:spPr>
          <a:xfrm>
            <a:off x="5946120" y="884880"/>
            <a:ext cx="832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Reward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Google Shape;118;p17"/>
          <p:cNvSpPr/>
          <p:nvPr/>
        </p:nvSpPr>
        <p:spPr>
          <a:xfrm>
            <a:off x="4188600" y="141840"/>
            <a:ext cx="35042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session:  28trial*18 +28blank = 532trial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9" name="Google Shape;119;p17"/>
          <p:cNvSpPr/>
          <p:nvPr/>
        </p:nvSpPr>
        <p:spPr>
          <a:xfrm>
            <a:off x="4419720" y="2800080"/>
            <a:ext cx="35042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session:  7trial*18 +7blank = 133trial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0" name="Google Shape;120;p17"/>
          <p:cNvSpPr/>
          <p:nvPr/>
        </p:nvSpPr>
        <p:spPr>
          <a:xfrm>
            <a:off x="0" y="0"/>
            <a:ext cx="299880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2.Event</a:t>
            </a:r>
            <a:r>
              <a:rPr b="1" lang="zh-CN" sz="1600" spc="-1" strike="noStrike">
                <a:solidFill>
                  <a:srgbClr val="595959"/>
                </a:solidFill>
                <a:latin typeface="Arial"/>
                <a:ea typeface="Arial"/>
              </a:rPr>
              <a:t>实验设计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Google Shape;121;p17"/>
          <p:cNvSpPr/>
          <p:nvPr/>
        </p:nvSpPr>
        <p:spPr>
          <a:xfrm>
            <a:off x="1609200" y="4308840"/>
            <a:ext cx="104760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100" spc="-1" strike="noStrike">
                <a:solidFill>
                  <a:srgbClr val="000000"/>
                </a:solidFill>
                <a:latin typeface="Arial"/>
                <a:ea typeface="Arial"/>
              </a:rPr>
              <a:t>每个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session</a:t>
            </a:r>
            <a:r>
              <a:rPr b="0" lang="zh-CN" sz="1100" spc="-1" strike="noStrike">
                <a:solidFill>
                  <a:srgbClr val="000000"/>
                </a:solidFill>
                <a:latin typeface="Arial"/>
                <a:ea typeface="Arial"/>
              </a:rPr>
              <a:t>中，每个朝向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repeat28</a:t>
            </a:r>
            <a:r>
              <a:rPr b="0" lang="zh-CN" sz="1100" spc="-1" strike="noStrike">
                <a:solidFill>
                  <a:srgbClr val="000000"/>
                </a:solidFill>
                <a:latin typeface="Arial"/>
                <a:ea typeface="Arial"/>
              </a:rPr>
              <a:t>次。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159;p20" descr=""/>
          <p:cNvPicPr/>
          <p:nvPr/>
        </p:nvPicPr>
        <p:blipFill>
          <a:blip r:embed="rId1"/>
          <a:stretch/>
        </p:blipFill>
        <p:spPr>
          <a:xfrm>
            <a:off x="3931200" y="1757160"/>
            <a:ext cx="4718880" cy="2993040"/>
          </a:xfrm>
          <a:prstGeom prst="rect">
            <a:avLst/>
          </a:prstGeom>
          <a:ln w="0">
            <a:noFill/>
          </a:ln>
        </p:spPr>
      </p:pic>
      <p:sp>
        <p:nvSpPr>
          <p:cNvPr id="263" name="Google Shape;575;p49"/>
          <p:cNvSpPr/>
          <p:nvPr/>
        </p:nvSpPr>
        <p:spPr>
          <a:xfrm>
            <a:off x="523080" y="195840"/>
            <a:ext cx="23925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Result 2.1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Arial"/>
              </a:rPr>
              <a:t>条件间交叉解码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64" name="图片 5" descr=""/>
          <p:cNvPicPr/>
          <p:nvPr/>
        </p:nvPicPr>
        <p:blipFill>
          <a:blip r:embed="rId2"/>
          <a:stretch/>
        </p:blipFill>
        <p:spPr>
          <a:xfrm>
            <a:off x="4359240" y="195840"/>
            <a:ext cx="2896920" cy="1389600"/>
          </a:xfrm>
          <a:prstGeom prst="rect">
            <a:avLst/>
          </a:prstGeom>
          <a:ln w="0">
            <a:noFill/>
          </a:ln>
        </p:spPr>
      </p:pic>
      <p:pic>
        <p:nvPicPr>
          <p:cNvPr id="265" name="图片 6" descr=""/>
          <p:cNvPicPr/>
          <p:nvPr/>
        </p:nvPicPr>
        <p:blipFill>
          <a:blip r:embed="rId3"/>
          <a:srcRect l="0" t="0" r="74215" b="0"/>
          <a:stretch/>
        </p:blipFill>
        <p:spPr>
          <a:xfrm>
            <a:off x="7968600" y="242640"/>
            <a:ext cx="681120" cy="1269000"/>
          </a:xfrm>
          <a:prstGeom prst="rect">
            <a:avLst/>
          </a:prstGeom>
          <a:ln w="0">
            <a:noFill/>
          </a:ln>
        </p:spPr>
      </p:pic>
      <p:pic>
        <p:nvPicPr>
          <p:cNvPr id="266" name="图片 7" descr=""/>
          <p:cNvPicPr/>
          <p:nvPr/>
        </p:nvPicPr>
        <p:blipFill>
          <a:blip r:embed="rId4"/>
          <a:stretch/>
        </p:blipFill>
        <p:spPr>
          <a:xfrm>
            <a:off x="754560" y="607680"/>
            <a:ext cx="2766960" cy="2648520"/>
          </a:xfrm>
          <a:prstGeom prst="rect">
            <a:avLst/>
          </a:prstGeom>
          <a:ln w="0">
            <a:noFill/>
          </a:ln>
        </p:spPr>
      </p:pic>
      <p:sp>
        <p:nvSpPr>
          <p:cNvPr id="267" name="Google Shape;416;p21"/>
          <p:cNvSpPr/>
          <p:nvPr/>
        </p:nvSpPr>
        <p:spPr>
          <a:xfrm>
            <a:off x="6705360" y="366120"/>
            <a:ext cx="118440" cy="114012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Google Shape;184;p21"/>
          <p:cNvSpPr/>
          <p:nvPr/>
        </p:nvSpPr>
        <p:spPr>
          <a:xfrm>
            <a:off x="7378200" y="936720"/>
            <a:ext cx="52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Google Shape;127;p 1" descr=""/>
          <p:cNvPicPr/>
          <p:nvPr/>
        </p:nvPicPr>
        <p:blipFill>
          <a:blip r:embed="rId5"/>
          <a:stretch/>
        </p:blipFill>
        <p:spPr>
          <a:xfrm>
            <a:off x="608040" y="3306960"/>
            <a:ext cx="2898720" cy="1440360"/>
          </a:xfrm>
          <a:prstGeom prst="rect">
            <a:avLst/>
          </a:prstGeom>
          <a:ln w="0">
            <a:noFill/>
          </a:ln>
        </p:spPr>
      </p:pic>
      <p:sp>
        <p:nvSpPr>
          <p:cNvPr id="270" name=""/>
          <p:cNvSpPr/>
          <p:nvPr/>
        </p:nvSpPr>
        <p:spPr>
          <a:xfrm>
            <a:off x="3818880" y="813960"/>
            <a:ext cx="48492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LFP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159840" y="1805760"/>
            <a:ext cx="59400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MUA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2" name="Google Shape;150;p19"/>
          <p:cNvSpPr/>
          <p:nvPr/>
        </p:nvSpPr>
        <p:spPr>
          <a:xfrm>
            <a:off x="490320" y="500040"/>
            <a:ext cx="3664080" cy="22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15200" bIns="1152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750" spc="-1" strike="noStrike">
                <a:solidFill>
                  <a:srgbClr val="000000"/>
                </a:solidFill>
                <a:latin typeface="Arial"/>
                <a:ea typeface="Arial"/>
              </a:rPr>
              <a:t>共采集： </a:t>
            </a: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u782 / u783 / u784 / u785 / u786  </a:t>
            </a:r>
            <a:r>
              <a:rPr b="0" lang="zh-CN" sz="750" spc="-1" strike="noStrike">
                <a:solidFill>
                  <a:srgbClr val="000000"/>
                </a:solidFill>
                <a:latin typeface="Arial"/>
                <a:ea typeface="Arial"/>
              </a:rPr>
              <a:t>每个条件，每个朝向</a:t>
            </a: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140repeats. 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8246160" y="4875480"/>
            <a:ext cx="5983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JLM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151;p19" descr=""/>
          <p:cNvPicPr/>
          <p:nvPr/>
        </p:nvPicPr>
        <p:blipFill>
          <a:blip r:embed="rId1"/>
          <a:stretch/>
        </p:blipFill>
        <p:spPr>
          <a:xfrm>
            <a:off x="568440" y="717840"/>
            <a:ext cx="3625920" cy="197532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152;p19" descr=""/>
          <p:cNvPicPr/>
          <p:nvPr/>
        </p:nvPicPr>
        <p:blipFill>
          <a:blip r:embed="rId2"/>
          <a:stretch/>
        </p:blipFill>
        <p:spPr>
          <a:xfrm>
            <a:off x="482760" y="2768400"/>
            <a:ext cx="3711600" cy="1919160"/>
          </a:xfrm>
          <a:prstGeom prst="rect">
            <a:avLst/>
          </a:prstGeom>
          <a:ln w="0">
            <a:noFill/>
          </a:ln>
        </p:spPr>
      </p:pic>
      <p:sp>
        <p:nvSpPr>
          <p:cNvPr id="276" name="Google Shape;575;p49"/>
          <p:cNvSpPr/>
          <p:nvPr/>
        </p:nvSpPr>
        <p:spPr>
          <a:xfrm>
            <a:off x="161640" y="226440"/>
            <a:ext cx="3448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Result 2.2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Arial"/>
              </a:rPr>
              <a:t>真实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EC0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Arial"/>
              </a:rPr>
              <a:t>和拟合的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EC0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Arial"/>
              </a:rPr>
              <a:t>交叉解码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277" name="Google Shape;273;p21"/>
          <p:cNvGrpSpPr/>
          <p:nvPr/>
        </p:nvGrpSpPr>
        <p:grpSpPr>
          <a:xfrm>
            <a:off x="7481160" y="1386000"/>
            <a:ext cx="766080" cy="728280"/>
            <a:chOff x="7481160" y="1386000"/>
            <a:chExt cx="766080" cy="728280"/>
          </a:xfrm>
        </p:grpSpPr>
        <p:sp>
          <p:nvSpPr>
            <p:cNvPr id="278" name="Google Shape;274;p21"/>
            <p:cNvSpPr/>
            <p:nvPr/>
          </p:nvSpPr>
          <p:spPr>
            <a:xfrm>
              <a:off x="7481160" y="1386000"/>
              <a:ext cx="766080" cy="728280"/>
            </a:xfrm>
            <a:prstGeom prst="roundRect">
              <a:avLst>
                <a:gd name="adj" fmla="val 50000"/>
              </a:avLst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Google Shape;275;p21"/>
            <p:cNvSpPr/>
            <p:nvPr/>
          </p:nvSpPr>
          <p:spPr>
            <a:xfrm rot="5400000">
              <a:off x="7679880" y="1682280"/>
              <a:ext cx="131400" cy="146160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Google Shape;276;p21"/>
            <p:cNvSpPr/>
            <p:nvPr/>
          </p:nvSpPr>
          <p:spPr>
            <a:xfrm rot="5400000">
              <a:off x="7787520" y="1793160"/>
              <a:ext cx="131400" cy="146160"/>
            </a:xfrm>
            <a:prstGeom prst="ellipse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Google Shape;277;p21"/>
            <p:cNvSpPr/>
            <p:nvPr/>
          </p:nvSpPr>
          <p:spPr>
            <a:xfrm rot="5400000">
              <a:off x="7787520" y="1568880"/>
              <a:ext cx="131400" cy="146160"/>
            </a:xfrm>
            <a:prstGeom prst="ellipse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Google Shape;278;p21"/>
            <p:cNvSpPr/>
            <p:nvPr/>
          </p:nvSpPr>
          <p:spPr>
            <a:xfrm rot="5400000">
              <a:off x="7899480" y="1682280"/>
              <a:ext cx="131400" cy="146160"/>
            </a:xfrm>
            <a:prstGeom prst="ellipse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Google Shape;279;p21"/>
            <p:cNvSpPr/>
            <p:nvPr/>
          </p:nvSpPr>
          <p:spPr>
            <a:xfrm rot="5400000">
              <a:off x="8062200" y="1682280"/>
              <a:ext cx="131400" cy="146160"/>
            </a:xfrm>
            <a:prstGeom prst="ellipse">
              <a:avLst/>
            </a:pr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Google Shape;280;p21"/>
            <p:cNvSpPr/>
            <p:nvPr/>
          </p:nvSpPr>
          <p:spPr>
            <a:xfrm rot="5400000">
              <a:off x="7961760" y="1510560"/>
              <a:ext cx="131400" cy="146160"/>
            </a:xfrm>
            <a:prstGeom prst="ellipse">
              <a:avLst/>
            </a:pr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Google Shape;281;p21"/>
            <p:cNvSpPr/>
            <p:nvPr/>
          </p:nvSpPr>
          <p:spPr>
            <a:xfrm rot="5400000">
              <a:off x="7787520" y="1417320"/>
              <a:ext cx="131400" cy="146160"/>
            </a:xfrm>
            <a:prstGeom prst="ellipse">
              <a:avLst/>
            </a:pr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Google Shape;282;p21"/>
            <p:cNvSpPr/>
            <p:nvPr/>
          </p:nvSpPr>
          <p:spPr>
            <a:xfrm rot="5400000">
              <a:off x="7961760" y="1853640"/>
              <a:ext cx="131400" cy="146160"/>
            </a:xfrm>
            <a:prstGeom prst="ellipse">
              <a:avLst/>
            </a:pr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Google Shape;283;p21"/>
            <p:cNvSpPr/>
            <p:nvPr/>
          </p:nvSpPr>
          <p:spPr>
            <a:xfrm rot="5400000">
              <a:off x="7607520" y="1510560"/>
              <a:ext cx="131400" cy="146160"/>
            </a:xfrm>
            <a:prstGeom prst="ellipse">
              <a:avLst/>
            </a:pr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Google Shape;284;p21"/>
            <p:cNvSpPr/>
            <p:nvPr/>
          </p:nvSpPr>
          <p:spPr>
            <a:xfrm rot="5400000">
              <a:off x="7521120" y="1701360"/>
              <a:ext cx="131400" cy="146160"/>
            </a:xfrm>
            <a:prstGeom prst="ellipse">
              <a:avLst/>
            </a:pr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Google Shape;285;p21"/>
            <p:cNvSpPr/>
            <p:nvPr/>
          </p:nvSpPr>
          <p:spPr>
            <a:xfrm rot="5400000">
              <a:off x="7613640" y="1853640"/>
              <a:ext cx="131400" cy="146160"/>
            </a:xfrm>
            <a:prstGeom prst="ellipse">
              <a:avLst/>
            </a:pr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Google Shape;286;p21"/>
            <p:cNvSpPr/>
            <p:nvPr/>
          </p:nvSpPr>
          <p:spPr>
            <a:xfrm rot="5400000">
              <a:off x="7785000" y="1947240"/>
              <a:ext cx="131400" cy="146160"/>
            </a:xfrm>
            <a:prstGeom prst="ellipse">
              <a:avLst/>
            </a:pr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1" name="Google Shape;287;p21"/>
          <p:cNvSpPr/>
          <p:nvPr/>
        </p:nvSpPr>
        <p:spPr>
          <a:xfrm>
            <a:off x="7412400" y="967320"/>
            <a:ext cx="85536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41200" bIns="24120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EC0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92" name="图片 2" descr=""/>
          <p:cNvPicPr/>
          <p:nvPr/>
        </p:nvPicPr>
        <p:blipFill>
          <a:blip r:embed="rId15"/>
          <a:srcRect l="2713" t="0" r="2471" b="0"/>
          <a:stretch/>
        </p:blipFill>
        <p:spPr>
          <a:xfrm>
            <a:off x="5026320" y="942480"/>
            <a:ext cx="1143720" cy="354240"/>
          </a:xfrm>
          <a:prstGeom prst="rect">
            <a:avLst/>
          </a:prstGeom>
          <a:ln w="0">
            <a:noFill/>
          </a:ln>
        </p:spPr>
      </p:pic>
      <p:sp>
        <p:nvSpPr>
          <p:cNvPr id="293" name="Google Shape;279;p21"/>
          <p:cNvSpPr/>
          <p:nvPr/>
        </p:nvSpPr>
        <p:spPr>
          <a:xfrm rot="4692000">
            <a:off x="4735800" y="2543400"/>
            <a:ext cx="159480" cy="170640"/>
          </a:xfrm>
          <a:prstGeom prst="ellipse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Google Shape;280;p21"/>
          <p:cNvSpPr/>
          <p:nvPr/>
        </p:nvSpPr>
        <p:spPr>
          <a:xfrm rot="4173600">
            <a:off x="4718520" y="1060200"/>
            <a:ext cx="159480" cy="170640"/>
          </a:xfrm>
          <a:prstGeom prst="ellipse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Google Shape;282;p21"/>
          <p:cNvSpPr/>
          <p:nvPr/>
        </p:nvSpPr>
        <p:spPr>
          <a:xfrm rot="4527600">
            <a:off x="4735440" y="3283200"/>
            <a:ext cx="159480" cy="170640"/>
          </a:xfrm>
          <a:prstGeom prst="ellipse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Google Shape;284;p21"/>
          <p:cNvSpPr/>
          <p:nvPr/>
        </p:nvSpPr>
        <p:spPr>
          <a:xfrm rot="4552200">
            <a:off x="4724280" y="1737720"/>
            <a:ext cx="159480" cy="170640"/>
          </a:xfrm>
          <a:prstGeom prst="ellipse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Google Shape;286;p21"/>
          <p:cNvSpPr/>
          <p:nvPr/>
        </p:nvSpPr>
        <p:spPr>
          <a:xfrm rot="4795800">
            <a:off x="4741560" y="3949200"/>
            <a:ext cx="159480" cy="170640"/>
          </a:xfrm>
          <a:prstGeom prst="ellipse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图片 4" descr=""/>
          <p:cNvPicPr/>
          <p:nvPr/>
        </p:nvPicPr>
        <p:blipFill>
          <a:blip r:embed="rId21"/>
          <a:srcRect l="0" t="0" r="2422" b="0"/>
          <a:stretch/>
        </p:blipFill>
        <p:spPr>
          <a:xfrm>
            <a:off x="5009760" y="1692000"/>
            <a:ext cx="1191600" cy="303480"/>
          </a:xfrm>
          <a:prstGeom prst="rect">
            <a:avLst/>
          </a:prstGeom>
          <a:ln w="0">
            <a:noFill/>
          </a:ln>
        </p:spPr>
      </p:pic>
      <p:pic>
        <p:nvPicPr>
          <p:cNvPr id="299" name="图片 23" descr=""/>
          <p:cNvPicPr/>
          <p:nvPr/>
        </p:nvPicPr>
        <p:blipFill>
          <a:blip r:embed="rId22"/>
          <a:stretch/>
        </p:blipFill>
        <p:spPr>
          <a:xfrm>
            <a:off x="5043240" y="2480760"/>
            <a:ext cx="1140120" cy="303480"/>
          </a:xfrm>
          <a:prstGeom prst="rect">
            <a:avLst/>
          </a:prstGeom>
          <a:ln w="0">
            <a:noFill/>
          </a:ln>
        </p:spPr>
      </p:pic>
      <p:pic>
        <p:nvPicPr>
          <p:cNvPr id="300" name="图片 30" descr=""/>
          <p:cNvPicPr/>
          <p:nvPr/>
        </p:nvPicPr>
        <p:blipFill>
          <a:blip r:embed="rId23"/>
          <a:srcRect l="1019" t="0" r="0" b="0"/>
          <a:stretch/>
        </p:blipFill>
        <p:spPr>
          <a:xfrm>
            <a:off x="5041440" y="3220920"/>
            <a:ext cx="1131840" cy="331560"/>
          </a:xfrm>
          <a:prstGeom prst="rect">
            <a:avLst/>
          </a:prstGeom>
          <a:ln w="0">
            <a:noFill/>
          </a:ln>
        </p:spPr>
      </p:pic>
      <p:pic>
        <p:nvPicPr>
          <p:cNvPr id="301" name="图片 32" descr=""/>
          <p:cNvPicPr/>
          <p:nvPr/>
        </p:nvPicPr>
        <p:blipFill>
          <a:blip r:embed="rId24"/>
          <a:stretch/>
        </p:blipFill>
        <p:spPr>
          <a:xfrm>
            <a:off x="5041440" y="3881160"/>
            <a:ext cx="1159920" cy="303480"/>
          </a:xfrm>
          <a:prstGeom prst="rect">
            <a:avLst/>
          </a:prstGeom>
          <a:ln w="0">
            <a:noFill/>
          </a:ln>
        </p:spPr>
      </p:pic>
      <p:sp>
        <p:nvSpPr>
          <p:cNvPr id="302" name="Google Shape;168;p21"/>
          <p:cNvSpPr/>
          <p:nvPr/>
        </p:nvSpPr>
        <p:spPr>
          <a:xfrm rot="5400000">
            <a:off x="4623480" y="2046240"/>
            <a:ext cx="463320" cy="3502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175680" bIns="17568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…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3" name="Google Shape;168;p21"/>
          <p:cNvSpPr/>
          <p:nvPr/>
        </p:nvSpPr>
        <p:spPr>
          <a:xfrm rot="5400000">
            <a:off x="5505120" y="2035800"/>
            <a:ext cx="463320" cy="3502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175680" bIns="17568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…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4" name="Google Shape;314;p21"/>
          <p:cNvSpPr/>
          <p:nvPr/>
        </p:nvSpPr>
        <p:spPr>
          <a:xfrm rot="10800000">
            <a:off x="6336360" y="1206720"/>
            <a:ext cx="223920" cy="3006360"/>
          </a:xfrm>
          <a:prstGeom prst="leftBrace">
            <a:avLst>
              <a:gd name="adj1" fmla="val 39184"/>
              <a:gd name="adj2" fmla="val 46019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Google Shape;236;p21"/>
          <p:cNvSpPr/>
          <p:nvPr/>
        </p:nvSpPr>
        <p:spPr>
          <a:xfrm>
            <a:off x="5582520" y="1386000"/>
            <a:ext cx="208080" cy="203400"/>
          </a:xfrm>
          <a:prstGeom prst="plus">
            <a:avLst>
              <a:gd name="adj" fmla="val 45517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Google Shape;236;p21"/>
          <p:cNvSpPr/>
          <p:nvPr/>
        </p:nvSpPr>
        <p:spPr>
          <a:xfrm>
            <a:off x="5578200" y="2877840"/>
            <a:ext cx="208080" cy="203400"/>
          </a:xfrm>
          <a:prstGeom prst="plus">
            <a:avLst>
              <a:gd name="adj" fmla="val 45517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Google Shape;236;p21"/>
          <p:cNvSpPr/>
          <p:nvPr/>
        </p:nvSpPr>
        <p:spPr>
          <a:xfrm>
            <a:off x="5605200" y="3622680"/>
            <a:ext cx="208080" cy="203400"/>
          </a:xfrm>
          <a:prstGeom prst="plus">
            <a:avLst>
              <a:gd name="adj" fmla="val 45517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Google Shape;315;p21"/>
          <p:cNvSpPr/>
          <p:nvPr/>
        </p:nvSpPr>
        <p:spPr>
          <a:xfrm>
            <a:off x="5173920" y="585000"/>
            <a:ext cx="73656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7920" bIns="27792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Patch</a:t>
            </a:r>
            <a:r>
              <a:rPr b="1" lang="en-US" sz="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09" name="图片 34" descr=""/>
          <p:cNvPicPr/>
          <p:nvPr/>
        </p:nvPicPr>
        <p:blipFill>
          <a:blip r:embed="rId25"/>
          <a:srcRect l="0" t="1957" r="0" b="0"/>
          <a:stretch/>
        </p:blipFill>
        <p:spPr>
          <a:xfrm>
            <a:off x="7103520" y="2520720"/>
            <a:ext cx="1476720" cy="675360"/>
          </a:xfrm>
          <a:prstGeom prst="rect">
            <a:avLst/>
          </a:prstGeom>
          <a:ln w="0">
            <a:noFill/>
          </a:ln>
        </p:spPr>
      </p:pic>
      <p:sp>
        <p:nvSpPr>
          <p:cNvPr id="310" name="文本框 3"/>
          <p:cNvSpPr/>
          <p:nvPr/>
        </p:nvSpPr>
        <p:spPr>
          <a:xfrm>
            <a:off x="4762440" y="4327920"/>
            <a:ext cx="400536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1.EC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与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EC0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解码正确率显著高于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chance-level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的时间早于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SC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与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Patch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的；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2.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真实的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EC0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相较于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patch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叠加的拟合信号，解码正确率显著高于</a:t>
            </a: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chance-level</a:t>
            </a:r>
            <a:r>
              <a:rPr b="1" lang="zh-CN" sz="1050" spc="-1" strike="noStrike">
                <a:solidFill>
                  <a:srgbClr val="000000"/>
                </a:solidFill>
                <a:latin typeface="Arial"/>
                <a:ea typeface="Arial"/>
              </a:rPr>
              <a:t>的时间更早，且峰值更高。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8246160" y="4875840"/>
            <a:ext cx="5983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JLM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Application>LibreOffice/7.3.7.2$Linux_X86_64 LibreOffice_project/30$Build-2</Application>
  <AppVersion>15.0000</AppVersion>
  <Words>673</Words>
  <Paragraphs>128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Yange Zhang</dc:creator>
  <dc:description/>
  <dc:language>zh-CN</dc:language>
  <cp:lastModifiedBy/>
  <dcterms:modified xsi:type="dcterms:W3CDTF">2025-01-07T18:19:28Z</dcterms:modified>
  <cp:revision>13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全屏显示(16:9)</vt:lpwstr>
  </property>
  <property fmtid="{D5CDD505-2E9C-101B-9397-08002B2CF9AE}" pid="4" name="Slides">
    <vt:i4>12</vt:i4>
  </property>
</Properties>
</file>